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300" r:id="rId48"/>
    <p:sldId id="299" r:id="rId49"/>
    <p:sldId id="301" r:id="rId50"/>
    <p:sldId id="30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D484DB-2A15-FEE8-CFD5-B7EEC4FDF7F1}" name="Emily Peterson" initials="EP" userId="S::emily@tms.marketing::15661b4c-34d8-4899-9362-52b4106907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46C"/>
    <a:srgbClr val="305B58"/>
    <a:srgbClr val="EF59A0"/>
    <a:srgbClr val="FCE4E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4" autoAdjust="0"/>
    <p:restoredTop sz="88741" autoAdjust="0"/>
  </p:normalViewPr>
  <p:slideViewPr>
    <p:cSldViewPr snapToGrid="0">
      <p:cViewPr varScale="1">
        <p:scale>
          <a:sx n="98" d="100"/>
          <a:sy n="98" d="100"/>
        </p:scale>
        <p:origin x="11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CCC24-7D3D-4995-A108-5B19AF5A5C4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ABF96-CABF-453A-A2EB-64F86E45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2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How do you build your business so strong that you make a bigger impact on this world </a:t>
            </a:r>
          </a:p>
          <a:p>
            <a:endParaRPr lang="en-US" dirty="0"/>
          </a:p>
          <a:p>
            <a:r>
              <a:rPr lang="en-US" dirty="0"/>
              <a:t>What does prosper and grow mean for you? What is important to you? </a:t>
            </a:r>
          </a:p>
          <a:p>
            <a:endParaRPr lang="en-US" dirty="0"/>
          </a:p>
          <a:p>
            <a:r>
              <a:rPr lang="en-US" dirty="0"/>
              <a:t>Welcome to beauty business essentials </a:t>
            </a:r>
          </a:p>
          <a:p>
            <a:r>
              <a:rPr lang="en-US" dirty="0"/>
              <a:t>It is filled with three videos that will support your business prosper and grow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8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DF088-B5FF-DE37-02FD-CB94A83E5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9B406B-4EBF-0362-3B57-4D4722C27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92BC2-E8D3-EECC-6E0B-21AF752BF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focusing on what you can accomplish in 6 weeks- about the time your clients will be coming back for their color appointment </a:t>
            </a:r>
          </a:p>
          <a:p>
            <a:r>
              <a:rPr lang="en-US" dirty="0"/>
              <a:t>You will see results faster and keeps you on track- its rapid but so effective </a:t>
            </a:r>
          </a:p>
          <a:p>
            <a:endParaRPr lang="en-US" dirty="0"/>
          </a:p>
          <a:p>
            <a:r>
              <a:rPr lang="en-US" dirty="0"/>
              <a:t>This six weeks we will be focusing on your growth for your business and your paycheck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BC676-90B5-624E-0FE0-A9904C9F1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7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70EFF-4DB3-75F8-40E7-1D5E6D700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6B4090-E1CB-1C36-FC69-120783EA7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C054C-DD0D-8316-78DC-23AB6902E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WEEK PLAN STRATEGY</a:t>
            </a:r>
          </a:p>
          <a:p>
            <a:r>
              <a:rPr lang="en-US" dirty="0"/>
              <a:t>Put your areas of focus and goals in column 1</a:t>
            </a:r>
          </a:p>
          <a:p>
            <a:r>
              <a:rPr lang="en-US" dirty="0"/>
              <a:t>In the 2 week window columns outline the milestones you need to reach to obtain those goals or action steps you need to take to execute that project in the next 6 weeks</a:t>
            </a:r>
          </a:p>
          <a:p>
            <a:r>
              <a:rPr lang="en-US" dirty="0"/>
              <a:t>Include up to 2 milestones per box or 6 items every 2 weeks to keep focus and reduce overwhelm. Additional to-dos associated with each milestone are captured in weekly to-dos or more detailed project plans.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73395-CC75-DB25-FAC1-57D4338BB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59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80E94-CF3B-828A-0B71-374A2B996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A2C32A-AA2D-9CC8-CBC7-302BF67E3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2A2F1-BFFE-5586-0EFE-9CD7D886E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you to look around you. There is money everywhere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67CD-F84A-32B1-C3C8-E4830A2A2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29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400E7-47C7-4CCD-8C4B-431D8FB49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4EB990-CC51-39A6-D52E-7C8AE1E35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99AD5-FDEE-DD43-4CBE-BA8A17C27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we need to take care of the business we have first before we go get new </a:t>
            </a:r>
          </a:p>
          <a:p>
            <a:r>
              <a:rPr lang="en-US" dirty="0"/>
              <a:t>Here is a list of all the places that we can look for missed opportunities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E6F6D-BFAA-2B34-013C-FE07B71D9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940DA-0DAF-E4EA-1CF5-0B41565DF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F3337-DACE-EDE0-5C19-399382C3D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E677C-D4B1-529F-FC45-A766ADA82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there are times we need to also look at new business</a:t>
            </a:r>
          </a:p>
          <a:p>
            <a:r>
              <a:rPr lang="en-US" dirty="0"/>
              <a:t>What is the vision for your business?  What do you want it to look like and feel like?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C78FF-6BBA-DAEE-78CA-2582B2AD5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7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increase your check– you </a:t>
            </a:r>
            <a:r>
              <a:rPr lang="en-US" dirty="0" err="1"/>
              <a:t>gotta</a:t>
            </a:r>
            <a:r>
              <a:rPr lang="en-US" dirty="0"/>
              <a:t> upgrade relationship, support, structure, habit and capabilities </a:t>
            </a:r>
          </a:p>
          <a:p>
            <a:endParaRPr lang="en-US" dirty="0"/>
          </a:p>
          <a:p>
            <a:r>
              <a:rPr lang="en-US" dirty="0"/>
              <a:t>What do you need to learn? </a:t>
            </a:r>
          </a:p>
          <a:p>
            <a:endParaRPr lang="en-US" dirty="0"/>
          </a:p>
          <a:p>
            <a:r>
              <a:rPr lang="en-US" dirty="0"/>
              <a:t>When we are making less and charging less – we are bored- complexity boredom and conflict--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08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Tool one– blank one of this </a:t>
            </a:r>
          </a:p>
          <a:p>
            <a:r>
              <a:rPr lang="en-US" dirty="0"/>
              <a:t>Slide with this info below </a:t>
            </a:r>
          </a:p>
          <a:p>
            <a:r>
              <a:rPr lang="en-US" dirty="0"/>
              <a:t>Strategizing your next paycheck </a:t>
            </a:r>
          </a:p>
          <a:p>
            <a:endParaRPr lang="en-US" dirty="0"/>
          </a:p>
          <a:p>
            <a:r>
              <a:rPr lang="en-US" dirty="0"/>
              <a:t>How can you improve your relationships with your team, clients, and networks? </a:t>
            </a:r>
          </a:p>
          <a:p>
            <a:pPr marL="171450" indent="-171450">
              <a:buFontTx/>
              <a:buChar char="-"/>
            </a:pPr>
            <a:r>
              <a:rPr lang="en-US" dirty="0"/>
              <a:t>Meet one on one with team</a:t>
            </a:r>
          </a:p>
          <a:p>
            <a:pPr marL="171450" indent="-171450">
              <a:buFontTx/>
              <a:buChar char="-"/>
            </a:pPr>
            <a:r>
              <a:rPr lang="en-US" dirty="0"/>
              <a:t>Networking events in your community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Improve your work habits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Lessen distractions 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 out your day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How can you improve your support structure </a:t>
            </a:r>
          </a:p>
          <a:p>
            <a:pPr marL="171450" indent="-171450">
              <a:buFontTx/>
              <a:buChar char="-"/>
            </a:pPr>
            <a:r>
              <a:rPr lang="en-US" dirty="0"/>
              <a:t>Better handbooks and training </a:t>
            </a:r>
          </a:p>
          <a:p>
            <a:pPr marL="171450" indent="-171450">
              <a:buFontTx/>
              <a:buChar char="-"/>
            </a:pPr>
            <a:r>
              <a:rPr lang="en-US" dirty="0"/>
              <a:t>Hire an assistant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New skills to grow </a:t>
            </a:r>
          </a:p>
          <a:p>
            <a:pPr marL="171450" indent="-171450">
              <a:buFontTx/>
              <a:buChar char="-"/>
            </a:pPr>
            <a:r>
              <a:rPr lang="en-US" dirty="0"/>
              <a:t>Social media </a:t>
            </a:r>
          </a:p>
          <a:p>
            <a:pPr marL="171450" indent="-171450">
              <a:buFontTx/>
              <a:buChar char="-"/>
            </a:pPr>
            <a:r>
              <a:rPr lang="en-US" dirty="0"/>
              <a:t>CFO/CEO mindset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9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A45EF-A697-9AF8-E752-F5630983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048BA1-0757-0275-926D-4D8CD9654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67C08-10AD-9C54-BC44-5CCA2A4EB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future belongs to those who believe in the beauty of their dreams – Eleanor Roosevelt 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“Good business leaders create a vision, articulate the vision,</a:t>
            </a:r>
          </a:p>
          <a:p>
            <a:r>
              <a:rPr lang="en-US" sz="1200" dirty="0">
                <a:solidFill>
                  <a:schemeClr val="bg1"/>
                </a:solidFill>
              </a:rPr>
              <a:t> passionately own the vision, </a:t>
            </a:r>
          </a:p>
          <a:p>
            <a:r>
              <a:rPr lang="en-US" sz="1200" dirty="0">
                <a:solidFill>
                  <a:schemeClr val="bg1"/>
                </a:solidFill>
              </a:rPr>
              <a:t>and relentlessly drive it to completion.” -Jack Welch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91BE3-EC5F-F381-4334-B392B2ED8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76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$299 value </a:t>
            </a:r>
          </a:p>
          <a:p>
            <a:endParaRPr lang="en-US" dirty="0"/>
          </a:p>
          <a:p>
            <a:r>
              <a:rPr lang="en-US" dirty="0"/>
              <a:t>How do you build your business so strong that you make a bigger impact on this world </a:t>
            </a:r>
          </a:p>
          <a:p>
            <a:endParaRPr lang="en-US" dirty="0"/>
          </a:p>
          <a:p>
            <a:r>
              <a:rPr lang="en-US" dirty="0"/>
              <a:t>What does prosper and grow mean for you? What is important to you?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77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5A5C9-508C-F20A-C5D7-53F2EECA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26D15-46A3-7DB6-A772-7B6EC120B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90FE3-B56E-7DD2-DC36-FC749788C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worth= net worth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36D40-5C94-87F5-5305-D69144086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16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took me </a:t>
            </a:r>
            <a:r>
              <a:rPr lang="en-US" dirty="0" err="1"/>
              <a:t>til</a:t>
            </a:r>
            <a:r>
              <a:rPr lang="en-US" dirty="0"/>
              <a:t> 2005 opening up that I was able to see what is possible to have systems in place to have a profitable business </a:t>
            </a:r>
          </a:p>
          <a:p>
            <a:r>
              <a:rPr lang="en-US" dirty="0"/>
              <a:t>I am so committed to solving money issues in this industry.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3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 the next 3 videos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77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E914B-EC5C-B7B5-E563-541B6D44A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60B84-EEC9-8B15-A046-73803BCBD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8DD45-8656-4CC6-FAF0-325ADBC53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to first take a look at when I say look at your finances…why do you get sick to your stomach, or maybe your palms are sweating.  </a:t>
            </a:r>
          </a:p>
          <a:p>
            <a:r>
              <a:rPr lang="en-US" dirty="0"/>
              <a:t>We all have unique financial </a:t>
            </a:r>
            <a:r>
              <a:rPr lang="en-US" dirty="0" err="1"/>
              <a:t>challenges..lets</a:t>
            </a:r>
            <a:r>
              <a:rPr lang="en-US" dirty="0"/>
              <a:t> first take a look at what you are currently struggling with when its coming to your money.  </a:t>
            </a:r>
          </a:p>
          <a:p>
            <a:r>
              <a:rPr lang="en-US" dirty="0"/>
              <a:t>Are you ready to change it?  Want more power over your money monster? Lets do this think.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 you ready for a new story or keep the old one?  What is your money story?  How will you rewrite it to be empowering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AF459-A2D1-4356-6FF5-23DE982B1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09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26D68-B988-856B-8359-0EAF7E626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5303A-7C0B-7F6F-FA67-6C304B99B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AC8FFD-D479-66AC-88A1-6D406A3F3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matter where you are…its all ok!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A8304-EB4B-C9F6-7595-4BA2E0ABEC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0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0302D-7B6C-FBA3-1AE8-9E657C2B1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8BF9D7-D56A-97ED-886D-843A953F5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A0C61F-B0A6-1CB2-5E7C-4A788160D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Tool #2 checklist for managing your money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0D7CF-F6E5-EED1-5A4D-84E01C2DF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74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$299 value </a:t>
            </a:r>
          </a:p>
          <a:p>
            <a:endParaRPr lang="en-US" dirty="0"/>
          </a:p>
          <a:p>
            <a:r>
              <a:rPr lang="en-US" dirty="0"/>
              <a:t>How do you build your business so strong that you make a bigger impact on this world </a:t>
            </a:r>
          </a:p>
          <a:p>
            <a:endParaRPr lang="en-US" dirty="0"/>
          </a:p>
          <a:p>
            <a:r>
              <a:rPr lang="en-US" dirty="0"/>
              <a:t>What does prosper and grow mean for you? What is important to you?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0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8388D-9086-BF9C-24D7-1FAE826DB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55BBA2-3F83-5224-035E-51C49082A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A19331-EF62-2A30-A5C8-DBFAB7C69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3EC1B-FDD4-CFB3-341F-61A6B3246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03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 the next 3 videos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69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clearer you get on your business plan then you get cash confidence and be your best self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38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9371C-E42C-F4D5-42F1-2EC018213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D58F9B-93AD-AE9F-522D-D1B17D8FA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D0C38-5B1C-A240-F3C6-BD72A428F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Income vs expense tool </a:t>
            </a:r>
          </a:p>
          <a:p>
            <a:r>
              <a:rPr lang="en-US" dirty="0"/>
              <a:t>Trim the fat and keep the muscle </a:t>
            </a:r>
          </a:p>
          <a:p>
            <a:r>
              <a:rPr lang="en-US" dirty="0"/>
              <a:t>Budgets is not a bad word </a:t>
            </a:r>
          </a:p>
          <a:p>
            <a:endParaRPr lang="en-US" dirty="0"/>
          </a:p>
          <a:p>
            <a:r>
              <a:rPr lang="en-US" dirty="0"/>
              <a:t>We spend in business like we do in personal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8A9A6-44FD-BF15-961C-710ADFAE7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119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39117-CB4E-C543-F01F-A343DF1B1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A9B13-4668-25CA-9F4A-E341BD804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5338E-1B67-3963-48E6-6E09DED2F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Arial" charset="0"/>
                <a:ea typeface="ヒラギノ角ゴ Pro W3" charset="0"/>
                <a:cs typeface="ヒラギノ角ゴ Pro W3" charset="0"/>
              </a:rPr>
              <a:t>39096.29— is total for expenses vs 33133 in revenue </a:t>
            </a:r>
          </a:p>
          <a:p>
            <a:pPr eaLnBrk="1" hangingPunct="1"/>
            <a:endParaRPr lang="en-US" b="1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endParaRPr lang="en-US" b="1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r>
              <a:rPr lang="en-US" b="1" dirty="0">
                <a:latin typeface="Arial" charset="0"/>
                <a:ea typeface="ヒラギノ角ゴ Pro W3" charset="0"/>
                <a:cs typeface="ヒラギノ角ゴ Pro W3" charset="0"/>
              </a:rPr>
              <a:t>234576 is six months with payroll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32D45-FC0B-DC1B-02C5-25EB82E07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 the next 3 videos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380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F2441-9BA7-6740-2D9C-C077D9D9A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F7D426-0691-483B-0D92-BAB888926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C6037C-1B3A-E5BC-5D6B-F31A91542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these expenses!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3B76D-917E-4179-5645-F89F4650A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21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FD902-9B0D-21A9-1A2A-D387BE2A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498A25-7DA1-E91E-77C9-7E70125D1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51C0CB-4B75-E789-AE0F-7DBF6729C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look at your personal budget </a:t>
            </a:r>
          </a:p>
          <a:p>
            <a:endParaRPr lang="en-US" dirty="0"/>
          </a:p>
          <a:p>
            <a:r>
              <a:rPr lang="en-US" dirty="0"/>
              <a:t>Your 5 by 5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58D36-AB68-6103-A67F-DD2328D49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05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7269D-2AAE-9D1B-54BB-9DCA78E14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F0F37-C8B0-1E41-0984-BCB5142B8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F9C87-0F81-ECFE-0171-6D0F8869A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933C4-8F3A-E37B-EAC0-C36B9A830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09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Tool </a:t>
            </a:r>
          </a:p>
          <a:p>
            <a:r>
              <a:rPr lang="en-US" dirty="0"/>
              <a:t>Amy </a:t>
            </a:r>
          </a:p>
          <a:p>
            <a:r>
              <a:rPr lang="en-US" dirty="0"/>
              <a:t>Who wants to play a game with me</a:t>
            </a:r>
          </a:p>
          <a:p>
            <a:r>
              <a:rPr lang="en-US" dirty="0"/>
              <a:t>Are you interested in making more money with the clients you have?  </a:t>
            </a:r>
          </a:p>
          <a:p>
            <a:endParaRPr lang="en-US" dirty="0"/>
          </a:p>
          <a:p>
            <a:r>
              <a:rPr lang="en-US" dirty="0"/>
              <a:t>Dolly with Meg – Sarah with Jen ---Chrissy with Kim--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552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61DD4-BA5E-15E2-55FE-38235F381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052F7-746A-4C36-F4FB-633492FF1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D35F0-2FAB-BFDA-E172-C76B1040B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Susie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7EBF-A92E-AB7C-D26A-24D96D356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1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3AE0E-CB9A-B219-C63F-5B2073CBC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3387A-96F0-AAB6-4E94-4ACB902F9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C8DF1D-2AB4-A144-D2E0-64C27BBE9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CABD6-8EEA-4B1B-C78B-EAFA36B1F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23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AD19E-2C26-3279-E151-98A746633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8E2D7F-CAAA-8D03-65FB-C1D57FC8E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130140-AF67-BBA1-A88F-659FA135C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30848-150A-6EBF-137A-3672D5DB0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163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E2A63-909F-946C-DDDA-742CB017A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2ADF7-0AB3-AAB4-9FDA-B8A0C72ED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1F5FD-5685-E210-0C42-C68401034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Tool- consultation CD and worksheet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5CF71-0C25-9766-0EFB-EAC0B5069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433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West Glam: by taking on the consultation Mary increased her income over $755 weekly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483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West Glam: by taking on the consultation Mary increased her income over $755 weekly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14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 was 5 years old</a:t>
            </a:r>
          </a:p>
          <a:p>
            <a:endParaRPr lang="en-US" dirty="0"/>
          </a:p>
          <a:p>
            <a:r>
              <a:rPr lang="en-US" dirty="0"/>
              <a:t>24 years old </a:t>
            </a:r>
          </a:p>
          <a:p>
            <a:endParaRPr lang="en-US" dirty="0"/>
          </a:p>
          <a:p>
            <a:r>
              <a:rPr lang="en-US" dirty="0"/>
              <a:t>In my 20 I built businesses </a:t>
            </a:r>
          </a:p>
          <a:p>
            <a:endParaRPr lang="en-US" dirty="0"/>
          </a:p>
          <a:p>
            <a:r>
              <a:rPr lang="en-US" dirty="0"/>
              <a:t>30’s I reinvested but started to save </a:t>
            </a:r>
          </a:p>
          <a:p>
            <a:endParaRPr lang="en-US" dirty="0"/>
          </a:p>
          <a:p>
            <a:r>
              <a:rPr lang="en-US" dirty="0"/>
              <a:t>32 years old I started to build a cash reserve </a:t>
            </a:r>
          </a:p>
          <a:p>
            <a:endParaRPr lang="en-US" dirty="0"/>
          </a:p>
          <a:p>
            <a:r>
              <a:rPr lang="en-US" dirty="0"/>
              <a:t>We spend in our business like we do our personal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25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Sing I love money--- lots and lots of money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0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3C5F2-F517-B3EC-B961-2FB1281E3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8BA0A1-549A-196C-72A3-AA15D7796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25425-2B5B-402D-CCB9-6D161BE36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C050B-F3C9-C28D-D9BF-EE47FD92B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0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jump into more prosperity and more growth for you and your business. </a:t>
            </a:r>
          </a:p>
          <a:p>
            <a:r>
              <a:rPr lang="en-US" dirty="0"/>
              <a:t>Make sure you have your workbooks and tools printed or downloaded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65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 have too many owners not taking a paycheck that they deserve</a:t>
            </a:r>
          </a:p>
          <a:p>
            <a:r>
              <a:rPr lang="en-US" dirty="0"/>
              <a:t>That makes no sense to me. </a:t>
            </a:r>
          </a:p>
          <a:p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1200" dirty="0"/>
              <a:t>80% of small businesses fail in the first 5 years</a:t>
            </a:r>
          </a:p>
          <a:p>
            <a:pPr>
              <a:lnSpc>
                <a:spcPct val="10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1200" dirty="0"/>
              <a:t>40% of all businesses are owned by women!</a:t>
            </a:r>
          </a:p>
          <a:p>
            <a:pPr>
              <a:lnSpc>
                <a:spcPct val="10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1200" dirty="0"/>
              <a:t>1 in 12 close every year </a:t>
            </a:r>
          </a:p>
          <a:p>
            <a:pPr>
              <a:lnSpc>
                <a:spcPct val="10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1200" dirty="0"/>
              <a:t>20% don’t pay themselves the salary they deserve </a:t>
            </a:r>
          </a:p>
          <a:p>
            <a:pPr>
              <a:lnSpc>
                <a:spcPct val="1000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sz="1200" dirty="0"/>
              <a:t>88% of businesses are making $100k or less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41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 the next 3 videos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54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33780-3AAF-C59E-B27B-32492B7FD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8C564-712C-B299-11BC-C0A6598DF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DFBE00-EC8F-8916-4458-2B3121620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goal for this year? Post it so you can see it daily –goal is a dream with a deadline Napoleon hill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future belongs to those who believe in the beauty of their dreams – Eleanor Roosevelt 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“Good business leaders create a vision, articulate the vision,</a:t>
            </a:r>
          </a:p>
          <a:p>
            <a:r>
              <a:rPr lang="en-US" sz="1200" dirty="0">
                <a:solidFill>
                  <a:schemeClr val="bg1"/>
                </a:solidFill>
              </a:rPr>
              <a:t> passionately own the vision, </a:t>
            </a:r>
          </a:p>
          <a:p>
            <a:r>
              <a:rPr lang="en-US" sz="1200" dirty="0">
                <a:solidFill>
                  <a:schemeClr val="bg1"/>
                </a:solidFill>
              </a:rPr>
              <a:t>and relentlessly drive it to completion.” -Jack Welch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A13E3-D578-3062-FE9C-FD2F8F2C8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ABF96-CABF-453A-A2EB-64F86E4587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3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1DA4633-684A-ADBD-3832-7A7CF3D7B5E4}"/>
              </a:ext>
            </a:extLst>
          </p:cNvPr>
          <p:cNvSpPr/>
          <p:nvPr userDrawn="1"/>
        </p:nvSpPr>
        <p:spPr>
          <a:xfrm>
            <a:off x="266700" y="338328"/>
            <a:ext cx="11728450" cy="6181344"/>
          </a:xfrm>
          <a:prstGeom prst="rect">
            <a:avLst/>
          </a:prstGeom>
          <a:noFill/>
          <a:ln w="38100">
            <a:solidFill>
              <a:srgbClr val="F9A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705761F-1B95-BC69-0113-877625229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234" r="533" b="37318"/>
          <a:stretch/>
        </p:blipFill>
        <p:spPr>
          <a:xfrm>
            <a:off x="0" y="2827021"/>
            <a:ext cx="12192000" cy="403097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A85D6FF-E483-3418-BC85-4ED19A1315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7381" y="2164"/>
            <a:ext cx="757238" cy="67957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4F695A-ECEB-1D9C-9F4F-4CB1D0D510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1144" y="884192"/>
            <a:ext cx="8829712" cy="25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3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 - Title sli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1DA4633-684A-ADBD-3832-7A7CF3D7B5E4}"/>
              </a:ext>
            </a:extLst>
          </p:cNvPr>
          <p:cNvSpPr/>
          <p:nvPr userDrawn="1"/>
        </p:nvSpPr>
        <p:spPr>
          <a:xfrm>
            <a:off x="266700" y="338328"/>
            <a:ext cx="11728450" cy="6181344"/>
          </a:xfrm>
          <a:prstGeom prst="rect">
            <a:avLst/>
          </a:prstGeom>
          <a:noFill/>
          <a:ln w="38100">
            <a:solidFill>
              <a:srgbClr val="F9A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705761F-1B95-BC69-0113-877625229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234" r="533" b="41070"/>
          <a:stretch/>
        </p:blipFill>
        <p:spPr>
          <a:xfrm>
            <a:off x="0" y="3068321"/>
            <a:ext cx="12192000" cy="3789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F4EF1-A12A-F552-ACFB-3A674CA650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1662" y="783337"/>
            <a:ext cx="10488676" cy="23876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rgbClr val="305B58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04DCA-06EC-06E8-84A3-10096E968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45100"/>
            <a:ext cx="9144000" cy="127457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Kanit Medium" pitchFamily="2" charset="-34"/>
                <a:cs typeface="Kanit Medium" pitchFamily="2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A85D6FF-E483-3418-BC85-4ED19A1315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7005" y="2164"/>
            <a:ext cx="757238" cy="6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5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1DA4633-684A-ADBD-3832-7A7CF3D7B5E4}"/>
              </a:ext>
            </a:extLst>
          </p:cNvPr>
          <p:cNvSpPr/>
          <p:nvPr userDrawn="1"/>
        </p:nvSpPr>
        <p:spPr>
          <a:xfrm>
            <a:off x="266700" y="338328"/>
            <a:ext cx="11728450" cy="6181344"/>
          </a:xfrm>
          <a:prstGeom prst="rect">
            <a:avLst/>
          </a:prstGeom>
          <a:noFill/>
          <a:ln w="38100">
            <a:solidFill>
              <a:srgbClr val="F9A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A85D6FF-E483-3418-BC85-4ED19A131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7005" y="2164"/>
            <a:ext cx="757238" cy="67957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80C15A-13BE-B875-B84F-03C74C37F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0234" r="533" b="65274"/>
          <a:stretch/>
        </p:blipFill>
        <p:spPr>
          <a:xfrm>
            <a:off x="0" y="4624833"/>
            <a:ext cx="12192000" cy="223316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A795AEF-1565-44A7-58DD-9A48419AC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14472"/>
            <a:ext cx="10515600" cy="1325563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EF59A0"/>
                </a:solidFill>
                <a:latin typeface="Kanit SemiBold italic" pitchFamily="2" charset="-34"/>
                <a:cs typeface="Kanit SemiBold italic" pitchFamily="2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EC29E28-EFAF-42FD-8415-5E6861CD17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4085" y="1017901"/>
            <a:ext cx="5283829" cy="152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2" preserve="1" userDrawn="1">
  <p:cSld name="4 - Content 1 - 1 line 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C2A657-0C70-E13F-87AC-9FD9F295ED22}"/>
              </a:ext>
            </a:extLst>
          </p:cNvPr>
          <p:cNvSpPr/>
          <p:nvPr userDrawn="1"/>
        </p:nvSpPr>
        <p:spPr>
          <a:xfrm>
            <a:off x="231775" y="338328"/>
            <a:ext cx="11728450" cy="6181344"/>
          </a:xfrm>
          <a:prstGeom prst="rect">
            <a:avLst/>
          </a:prstGeom>
          <a:noFill/>
          <a:ln w="38100">
            <a:solidFill>
              <a:srgbClr val="F9A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CFB650-C01D-62A7-8AB9-23E9215D0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7005" y="2164"/>
            <a:ext cx="757238" cy="679573"/>
          </a:xfrm>
          <a:prstGeom prst="rect">
            <a:avLst/>
          </a:prstGeom>
        </p:spPr>
      </p:pic>
      <p:pic>
        <p:nvPicPr>
          <p:cNvPr id="18" name="Google Shape;18;p2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66" y="6082035"/>
            <a:ext cx="1866900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7A7F39-97FC-DB73-C47D-9C79211F8B84}"/>
              </a:ext>
            </a:extLst>
          </p:cNvPr>
          <p:cNvSpPr/>
          <p:nvPr userDrawn="1"/>
        </p:nvSpPr>
        <p:spPr>
          <a:xfrm>
            <a:off x="0" y="766187"/>
            <a:ext cx="12192000" cy="1127130"/>
          </a:xfrm>
          <a:prstGeom prst="rect">
            <a:avLst/>
          </a:prstGeom>
          <a:solidFill>
            <a:srgbClr val="FCE4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2D690D2-B46D-C92B-DB29-B657511B5D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5492" y="6556760"/>
            <a:ext cx="2246948" cy="16813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6E2EFAE-5FFE-ECC1-C156-76498F5DC8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766187"/>
            <a:ext cx="10922000" cy="1127130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EF59A0"/>
                </a:solidFill>
                <a:latin typeface="Kanit SemiBold italic" pitchFamily="2" charset="-34"/>
                <a:ea typeface="Dela Gothic One" panose="00000500000000000000" pitchFamily="2" charset="-128"/>
                <a:cs typeface="Kanit SemiBold italic" pitchFamily="2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70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2" preserve="1" userDrawn="1">
  <p:cSld name="5 - Content 1 - 2 line 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C2A657-0C70-E13F-87AC-9FD9F295ED22}"/>
              </a:ext>
            </a:extLst>
          </p:cNvPr>
          <p:cNvSpPr/>
          <p:nvPr userDrawn="1"/>
        </p:nvSpPr>
        <p:spPr>
          <a:xfrm>
            <a:off x="231775" y="338328"/>
            <a:ext cx="11728450" cy="6181344"/>
          </a:xfrm>
          <a:prstGeom prst="rect">
            <a:avLst/>
          </a:prstGeom>
          <a:noFill/>
          <a:ln w="38100">
            <a:solidFill>
              <a:srgbClr val="F9A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CFB650-C01D-62A7-8AB9-23E9215D0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7005" y="2164"/>
            <a:ext cx="757238" cy="679573"/>
          </a:xfrm>
          <a:prstGeom prst="rect">
            <a:avLst/>
          </a:prstGeom>
        </p:spPr>
      </p:pic>
      <p:pic>
        <p:nvPicPr>
          <p:cNvPr id="18" name="Google Shape;18;p2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66" y="6082035"/>
            <a:ext cx="1866900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7A7F39-97FC-DB73-C47D-9C79211F8B84}"/>
              </a:ext>
            </a:extLst>
          </p:cNvPr>
          <p:cNvSpPr/>
          <p:nvPr userDrawn="1"/>
        </p:nvSpPr>
        <p:spPr>
          <a:xfrm>
            <a:off x="0" y="718826"/>
            <a:ext cx="12192000" cy="1719574"/>
          </a:xfrm>
          <a:prstGeom prst="rect">
            <a:avLst/>
          </a:prstGeom>
          <a:solidFill>
            <a:srgbClr val="FCE4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2D690D2-B46D-C92B-DB29-B657511B5D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5492" y="6556760"/>
            <a:ext cx="2246948" cy="16813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6E2EFAE-5FFE-ECC1-C156-76498F5DC8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766186"/>
            <a:ext cx="10922000" cy="1672213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EF59A0"/>
                </a:solidFill>
                <a:latin typeface="Kanit SemiBold italic" pitchFamily="2" charset="-34"/>
                <a:ea typeface="Dela Gothic One" panose="00000500000000000000" pitchFamily="2" charset="-128"/>
                <a:cs typeface="Kanit SemiBold italic" pitchFamily="2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187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" preserve="1" userDrawn="1">
  <p:cSld name="6 - Content 1 - open 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16A1BA-FF4E-B59A-ECD7-EBA1CC812C6D}"/>
              </a:ext>
            </a:extLst>
          </p:cNvPr>
          <p:cNvSpPr/>
          <p:nvPr userDrawn="1"/>
        </p:nvSpPr>
        <p:spPr>
          <a:xfrm>
            <a:off x="231775" y="338328"/>
            <a:ext cx="11728450" cy="6181344"/>
          </a:xfrm>
          <a:prstGeom prst="rect">
            <a:avLst/>
          </a:prstGeom>
          <a:noFill/>
          <a:ln w="38100">
            <a:solidFill>
              <a:srgbClr val="F9A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1CFA6-3C9D-A6D2-AB08-66228A007F8A}"/>
              </a:ext>
            </a:extLst>
          </p:cNvPr>
          <p:cNvSpPr/>
          <p:nvPr userDrawn="1"/>
        </p:nvSpPr>
        <p:spPr>
          <a:xfrm>
            <a:off x="0" y="6339590"/>
            <a:ext cx="12192000" cy="434340"/>
          </a:xfrm>
          <a:prstGeom prst="rect">
            <a:avLst/>
          </a:prstGeom>
          <a:solidFill>
            <a:srgbClr val="F9C8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83506-233E-A285-8591-8AA4E9861139}"/>
              </a:ext>
            </a:extLst>
          </p:cNvPr>
          <p:cNvSpPr/>
          <p:nvPr userDrawn="1"/>
        </p:nvSpPr>
        <p:spPr>
          <a:xfrm>
            <a:off x="0" y="6423660"/>
            <a:ext cx="12192000" cy="434340"/>
          </a:xfrm>
          <a:prstGeom prst="rect">
            <a:avLst/>
          </a:prstGeom>
          <a:solidFill>
            <a:srgbClr val="EF59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CB282F9-8FB1-D321-CABE-4A5018E700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7005" y="2164"/>
            <a:ext cx="757238" cy="67957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647CCDB-4BBF-DB8C-CF26-FCE72C476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715265"/>
            <a:ext cx="11023600" cy="1325563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EF59A0"/>
                </a:solidFill>
                <a:latin typeface="Kanit SemiBold italic" pitchFamily="2" charset="-34"/>
                <a:ea typeface="Dela Gothic One" panose="00000500000000000000" pitchFamily="2" charset="-128"/>
                <a:cs typeface="Kanit SemiBold italic" pitchFamily="2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198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" preserve="1">
  <p:cSld name="7 - charts or graphic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16A1BA-FF4E-B59A-ECD7-EBA1CC812C6D}"/>
              </a:ext>
            </a:extLst>
          </p:cNvPr>
          <p:cNvSpPr/>
          <p:nvPr userDrawn="1"/>
        </p:nvSpPr>
        <p:spPr>
          <a:xfrm>
            <a:off x="231775" y="338328"/>
            <a:ext cx="11728450" cy="6181344"/>
          </a:xfrm>
          <a:prstGeom prst="rect">
            <a:avLst/>
          </a:prstGeom>
          <a:noFill/>
          <a:ln w="38100">
            <a:solidFill>
              <a:srgbClr val="F9A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CB282F9-8FB1-D321-CABE-4A5018E700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7005" y="2164"/>
            <a:ext cx="757238" cy="6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8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2" preserve="1" userDrawn="1">
  <p:cSld name="8 - Content 2 - 1 line 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A64AB7-167E-2137-3AEF-D8511BF5D673}"/>
              </a:ext>
            </a:extLst>
          </p:cNvPr>
          <p:cNvSpPr/>
          <p:nvPr userDrawn="1"/>
        </p:nvSpPr>
        <p:spPr>
          <a:xfrm>
            <a:off x="266700" y="338328"/>
            <a:ext cx="11728450" cy="6181344"/>
          </a:xfrm>
          <a:prstGeom prst="rect">
            <a:avLst/>
          </a:prstGeom>
          <a:noFill/>
          <a:ln w="38100">
            <a:solidFill>
              <a:srgbClr val="F9A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oogle Shape;18;p2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66" y="6082035"/>
            <a:ext cx="1866900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4"/>
          <p:cNvSpPr/>
          <p:nvPr/>
        </p:nvSpPr>
        <p:spPr>
          <a:xfrm>
            <a:off x="0" y="739770"/>
            <a:ext cx="12192000" cy="1127130"/>
          </a:xfrm>
          <a:prstGeom prst="rect">
            <a:avLst/>
          </a:prstGeom>
          <a:solidFill>
            <a:srgbClr val="F9C8D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ADDA48-18E3-DF81-7A9E-2C24AA10793A}"/>
              </a:ext>
            </a:extLst>
          </p:cNvPr>
          <p:cNvSpPr/>
          <p:nvPr userDrawn="1"/>
        </p:nvSpPr>
        <p:spPr>
          <a:xfrm>
            <a:off x="0" y="0"/>
            <a:ext cx="757238" cy="6858000"/>
          </a:xfrm>
          <a:prstGeom prst="rect">
            <a:avLst/>
          </a:prstGeom>
          <a:solidFill>
            <a:srgbClr val="EF59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E27ABB-86E8-4F60-D842-15F53A6748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7005" y="2164"/>
            <a:ext cx="757238" cy="67957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FB826B1-1AD9-04AC-5545-99F98DD0DD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938" y="739770"/>
            <a:ext cx="10647362" cy="1127130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EF59A0"/>
                </a:solidFill>
                <a:latin typeface="Kanit SemiBold italic" pitchFamily="2" charset="-34"/>
                <a:cs typeface="Kanit SemiBold italic" pitchFamily="2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16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 userDrawn="1">
  <p:cSld name="9 - photo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53FE47-4DFD-F4C0-768B-2C792E3764E7}"/>
              </a:ext>
            </a:extLst>
          </p:cNvPr>
          <p:cNvSpPr/>
          <p:nvPr userDrawn="1"/>
        </p:nvSpPr>
        <p:spPr>
          <a:xfrm>
            <a:off x="266700" y="338328"/>
            <a:ext cx="11728450" cy="6181344"/>
          </a:xfrm>
          <a:prstGeom prst="rect">
            <a:avLst/>
          </a:prstGeom>
          <a:noFill/>
          <a:ln w="38100">
            <a:solidFill>
              <a:srgbClr val="F9A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CB808C-78DE-BB07-2C80-9BE428F2DD3E}"/>
              </a:ext>
            </a:extLst>
          </p:cNvPr>
          <p:cNvSpPr/>
          <p:nvPr userDrawn="1"/>
        </p:nvSpPr>
        <p:spPr>
          <a:xfrm>
            <a:off x="0" y="6350000"/>
            <a:ext cx="12192000" cy="290830"/>
          </a:xfrm>
          <a:prstGeom prst="rect">
            <a:avLst/>
          </a:prstGeom>
          <a:solidFill>
            <a:srgbClr val="EF59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273241-C2C8-566F-7C2B-2E6D2F8B8919}"/>
              </a:ext>
            </a:extLst>
          </p:cNvPr>
          <p:cNvSpPr/>
          <p:nvPr userDrawn="1"/>
        </p:nvSpPr>
        <p:spPr>
          <a:xfrm>
            <a:off x="697229" y="1"/>
            <a:ext cx="4334511" cy="6857999"/>
          </a:xfrm>
          <a:prstGeom prst="rect">
            <a:avLst/>
          </a:prstGeom>
          <a:solidFill>
            <a:srgbClr val="F9C8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8A5F8-C5D4-8810-A6D6-FDBE1B49FE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4553" y="1"/>
            <a:ext cx="4167188" cy="68579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53371D7-33E9-86D6-5850-5D3B61CD7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7005" y="2164"/>
            <a:ext cx="757238" cy="67957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A88ED35-9B4F-85EF-532A-A2E1AC6AC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679" y="1152525"/>
            <a:ext cx="5891531" cy="1325563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EF59A0"/>
                </a:solidFill>
                <a:latin typeface="Kanit SemiBold italic" pitchFamily="2" charset="-34"/>
                <a:cs typeface="Kanit SemiBold italic" pitchFamily="2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78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8B5744-029E-1562-CB7D-1087A7BC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A1DDC-0199-767D-04BD-99461F6E9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402EB-4A35-7AC0-3FEA-8304E967C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A9E32-D796-495D-B453-8BAD7A7C1EE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62BAE-9E9A-A9AA-C388-6F33A26919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057B9-2DDD-EEC0-E2B8-1F5B2B4A1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3B134-5546-4826-BFD6-53BEB11F2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7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8" r:id="rId3"/>
    <p:sldLayoutId id="2147483655" r:id="rId4"/>
    <p:sldLayoutId id="2147483656" r:id="rId5"/>
    <p:sldLayoutId id="2147483651" r:id="rId6"/>
    <p:sldLayoutId id="2147483657" r:id="rId7"/>
    <p:sldLayoutId id="2147483653" r:id="rId8"/>
    <p:sldLayoutId id="214748365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652A66-9C1E-93F4-FB57-8DE547D7F6E1}"/>
              </a:ext>
            </a:extLst>
          </p:cNvPr>
          <p:cNvSpPr txBox="1"/>
          <p:nvPr/>
        </p:nvSpPr>
        <p:spPr>
          <a:xfrm>
            <a:off x="1600200" y="4735307"/>
            <a:ext cx="975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Kanit" pitchFamily="2" charset="-34"/>
                <a:ea typeface="Open Sans" panose="020B0606030504020204" pitchFamily="34" charset="0"/>
                <a:cs typeface="Kanit" pitchFamily="2" charset="-34"/>
              </a:rPr>
              <a:t>Building Your Cash Confidence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Kanit" pitchFamily="2" charset="-34"/>
                <a:ea typeface="Open Sans" panose="020B0606030504020204" pitchFamily="34" charset="0"/>
                <a:cs typeface="Kanit" pitchFamily="2" charset="-34"/>
              </a:rPr>
              <a:t>Paychecks You Deserve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Kanit" pitchFamily="2" charset="-34"/>
                <a:ea typeface="Open Sans" panose="020B0606030504020204" pitchFamily="34" charset="0"/>
                <a:cs typeface="Kanit" pitchFamily="2" charset="-34"/>
              </a:rPr>
              <a:t>Three Money Tools for Instant Income </a:t>
            </a:r>
          </a:p>
        </p:txBody>
      </p:sp>
    </p:spTree>
    <p:extLst>
      <p:ext uri="{BB962C8B-B14F-4D97-AF65-F5344CB8AC3E}">
        <p14:creationId xmlns:p14="http://schemas.microsoft.com/office/powerpoint/2010/main" val="3921859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071EB-C0CC-DEF6-2A29-D3CE3C5E5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1919A-14B4-0D7D-5F41-CFD788225369}"/>
              </a:ext>
            </a:extLst>
          </p:cNvPr>
          <p:cNvSpPr txBox="1"/>
          <p:nvPr/>
        </p:nvSpPr>
        <p:spPr>
          <a:xfrm>
            <a:off x="1800225" y="3013501"/>
            <a:ext cx="8591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In Just Six Weeks…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9A46C"/>
              </a:solidFill>
              <a:effectLst/>
              <a:uLnTx/>
              <a:uFillTx/>
              <a:latin typeface="Kanit SemiBold" pitchFamily="2" charset="-34"/>
              <a:ea typeface="Open Sans" panose="020B0606030504020204" pitchFamily="34" charset="0"/>
              <a:cs typeface="Kanit SemiBol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771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186DA-A19D-EB8A-3946-AC2EF29CE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775EB0-743E-766B-657D-D30093122317}"/>
              </a:ext>
            </a:extLst>
          </p:cNvPr>
          <p:cNvSpPr txBox="1"/>
          <p:nvPr/>
        </p:nvSpPr>
        <p:spPr>
          <a:xfrm>
            <a:off x="1800225" y="774361"/>
            <a:ext cx="8591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Six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 Week Growth</a:t>
            </a: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 Plan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9A46C"/>
              </a:solidFill>
              <a:effectLst/>
              <a:uLnTx/>
              <a:uFillTx/>
              <a:latin typeface="Kanit SemiBold" pitchFamily="2" charset="-34"/>
              <a:ea typeface="Open Sans" panose="020B0606030504020204" pitchFamily="34" charset="0"/>
              <a:cs typeface="Kanit SemiBold" pitchFamily="2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95D8DC-1751-7402-60EB-EFAA4162D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896290"/>
              </p:ext>
            </p:extLst>
          </p:nvPr>
        </p:nvGraphicFramePr>
        <p:xfrm>
          <a:off x="2032000" y="1749540"/>
          <a:ext cx="8128000" cy="4486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8968656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8062176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2714636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71066887"/>
                    </a:ext>
                  </a:extLst>
                </a:gridCol>
              </a:tblGrid>
              <a:tr h="6253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Kanit Medium" pitchFamily="2" charset="-34"/>
                          <a:cs typeface="Kanit Medium" pitchFamily="2" charset="-34"/>
                        </a:rPr>
                        <a:t>Area Of Focus/Goal</a:t>
                      </a:r>
                    </a:p>
                  </a:txBody>
                  <a:tcPr anchor="ctr">
                    <a:solidFill>
                      <a:srgbClr val="305B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Kanit Medium" pitchFamily="2" charset="-34"/>
                          <a:cs typeface="Kanit Medium" pitchFamily="2" charset="-34"/>
                        </a:rPr>
                        <a:t>2 Weeks</a:t>
                      </a:r>
                    </a:p>
                  </a:txBody>
                  <a:tcPr anchor="ctr">
                    <a:solidFill>
                      <a:srgbClr val="305B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Kanit Medium" pitchFamily="2" charset="-34"/>
                          <a:cs typeface="Kanit Medium" pitchFamily="2" charset="-34"/>
                        </a:rPr>
                        <a:t>4 Weeks</a:t>
                      </a:r>
                    </a:p>
                  </a:txBody>
                  <a:tcPr anchor="ctr">
                    <a:solidFill>
                      <a:srgbClr val="305B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Kanit Medium" pitchFamily="2" charset="-34"/>
                          <a:cs typeface="Kanit Medium" pitchFamily="2" charset="-34"/>
                        </a:rPr>
                        <a:t>6 Weeks</a:t>
                      </a:r>
                    </a:p>
                  </a:txBody>
                  <a:tcPr anchor="ctr">
                    <a:solidFill>
                      <a:srgbClr val="305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006685"/>
                  </a:ext>
                </a:extLst>
              </a:tr>
              <a:tr h="7571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999648"/>
                  </a:ext>
                </a:extLst>
              </a:tr>
              <a:tr h="7571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700927"/>
                  </a:ext>
                </a:extLst>
              </a:tr>
              <a:tr h="7571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499050"/>
                  </a:ext>
                </a:extLst>
              </a:tr>
              <a:tr h="7571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955530"/>
                  </a:ext>
                </a:extLst>
              </a:tr>
              <a:tr h="7571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969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99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74B2D-3ADC-AB37-C470-CABB12D20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F297F1-1EF6-2B91-6DB5-147C9867FA99}"/>
              </a:ext>
            </a:extLst>
          </p:cNvPr>
          <p:cNvSpPr txBox="1"/>
          <p:nvPr/>
        </p:nvSpPr>
        <p:spPr>
          <a:xfrm>
            <a:off x="773113" y="816401"/>
            <a:ext cx="106457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Two Places To Look For Growth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9A46C"/>
              </a:solidFill>
              <a:effectLst/>
              <a:uLnTx/>
              <a:uFillTx/>
              <a:latin typeface="Kanit SemiBold" pitchFamily="2" charset="-34"/>
              <a:ea typeface="Open Sans" panose="020B0606030504020204" pitchFamily="34" charset="0"/>
              <a:cs typeface="Kanit SemiBold" pitchFamily="2" charset="-34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1BDFDEB-3EF7-6F96-7C63-F16A17800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8986" y="2135455"/>
            <a:ext cx="3741557" cy="32309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FA652D5-8807-28EA-5181-459F881CF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1937" y="2811678"/>
            <a:ext cx="3799492" cy="334078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D5F0B9-DA8B-91E9-A752-0FCD8D60455B}"/>
              </a:ext>
            </a:extLst>
          </p:cNvPr>
          <p:cNvSpPr txBox="1">
            <a:spLocks/>
          </p:cNvSpPr>
          <p:nvPr/>
        </p:nvSpPr>
        <p:spPr>
          <a:xfrm>
            <a:off x="2576547" y="3262513"/>
            <a:ext cx="2986620" cy="21513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7"/>
              </a:buBlip>
              <a:defRPr sz="280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400" i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sz="3600" baseline="30000" dirty="0">
                <a:solidFill>
                  <a:srgbClr val="305B58"/>
                </a:solidFill>
                <a:latin typeface="Dela Gothic One" panose="00000500000000000000" pitchFamily="2" charset="-128"/>
                <a:ea typeface="Dela Gothic One" panose="00000500000000000000" pitchFamily="2" charset="-128"/>
                <a:cs typeface="Kanit Medium" pitchFamily="2" charset="-34"/>
              </a:rPr>
              <a:t>#</a:t>
            </a:r>
            <a:r>
              <a:rPr lang="en-US" sz="3600" dirty="0">
                <a:solidFill>
                  <a:srgbClr val="305B58"/>
                </a:solidFill>
                <a:latin typeface="Dela Gothic One" panose="00000500000000000000" pitchFamily="2" charset="-128"/>
                <a:ea typeface="Dela Gothic One" panose="00000500000000000000" pitchFamily="2" charset="-128"/>
                <a:cs typeface="Kanit Medium" pitchFamily="2" charset="-34"/>
              </a:rPr>
              <a:t>1 </a:t>
            </a:r>
            <a:br>
              <a:rPr lang="en-US" b="1" dirty="0">
                <a:solidFill>
                  <a:srgbClr val="08586F"/>
                </a:solidFill>
                <a:latin typeface="Kanit Medium" pitchFamily="2" charset="-34"/>
                <a:cs typeface="Kanit Medium" pitchFamily="2" charset="-34"/>
              </a:rPr>
            </a:br>
            <a:r>
              <a:rPr lang="en-US" dirty="0">
                <a:latin typeface="Kanit Light" pitchFamily="2" charset="-34"/>
                <a:cs typeface="Kanit Light" pitchFamily="2" charset="-34"/>
              </a:rPr>
              <a:t>Tapping into your </a:t>
            </a:r>
            <a:r>
              <a:rPr lang="en-US" i="1" dirty="0">
                <a:latin typeface="Kanit Medium" pitchFamily="2" charset="-34"/>
                <a:cs typeface="Kanit Medium" pitchFamily="2" charset="-34"/>
              </a:rPr>
              <a:t>current business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FF41C5-C21B-07A6-4824-3FA446250485}"/>
              </a:ext>
            </a:extLst>
          </p:cNvPr>
          <p:cNvSpPr txBox="1">
            <a:spLocks/>
          </p:cNvSpPr>
          <p:nvPr/>
        </p:nvSpPr>
        <p:spPr>
          <a:xfrm>
            <a:off x="6868333" y="2538908"/>
            <a:ext cx="2642861" cy="19431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7"/>
              </a:buBlip>
              <a:defRPr sz="280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400" i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sz="3600" baseline="30000" dirty="0">
                <a:solidFill>
                  <a:srgbClr val="EF59A0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#</a:t>
            </a:r>
            <a:r>
              <a:rPr lang="en-US" sz="3600" dirty="0">
                <a:solidFill>
                  <a:srgbClr val="EF59A0"/>
                </a:solidFill>
                <a:latin typeface="Dela Gothic One" panose="00000500000000000000" pitchFamily="2" charset="-128"/>
                <a:ea typeface="Dela Gothic One" panose="00000500000000000000" pitchFamily="2" charset="-128"/>
              </a:rPr>
              <a:t>2 </a:t>
            </a:r>
            <a:br>
              <a:rPr lang="en-US" b="1" dirty="0">
                <a:solidFill>
                  <a:srgbClr val="D22474"/>
                </a:solidFill>
              </a:rPr>
            </a:br>
            <a:r>
              <a:rPr lang="en-US" dirty="0">
                <a:latin typeface="Kanit Light" pitchFamily="2" charset="-34"/>
                <a:cs typeface="Kanit Light" pitchFamily="2" charset="-34"/>
              </a:rPr>
              <a:t>Planning out your </a:t>
            </a:r>
            <a:r>
              <a:rPr lang="en-US" i="1" dirty="0">
                <a:latin typeface="Kanit Medium" pitchFamily="2" charset="-34"/>
                <a:cs typeface="Kanit Medium" pitchFamily="2" charset="-34"/>
              </a:rPr>
              <a:t>future business </a:t>
            </a:r>
          </a:p>
        </p:txBody>
      </p:sp>
    </p:spTree>
    <p:extLst>
      <p:ext uri="{BB962C8B-B14F-4D97-AF65-F5344CB8AC3E}">
        <p14:creationId xmlns:p14="http://schemas.microsoft.com/office/powerpoint/2010/main" val="188419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32231-617F-1309-52B7-ED7FF850B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07AC6-8789-91FA-C25A-FDCFF6B3FD5D}"/>
              </a:ext>
            </a:extLst>
          </p:cNvPr>
          <p:cNvSpPr txBox="1"/>
          <p:nvPr/>
        </p:nvSpPr>
        <p:spPr>
          <a:xfrm>
            <a:off x="1106645" y="2099035"/>
            <a:ext cx="46116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#1 </a:t>
            </a:r>
            <a:b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</a:b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Current Business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9A46C"/>
              </a:solidFill>
              <a:effectLst/>
              <a:uLnTx/>
              <a:uFillTx/>
              <a:latin typeface="Kanit SemiBold" pitchFamily="2" charset="-34"/>
              <a:ea typeface="Open Sans" panose="020B0606030504020204" pitchFamily="34" charset="0"/>
              <a:cs typeface="Kanit SemiBold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5D4B20-0E04-3EA9-CF7D-16226BDFD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908" y="773630"/>
            <a:ext cx="4100447" cy="5310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537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CCAAB-382B-3FEC-C50B-93CAD2F50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A550C6-BA23-62C1-5A14-FC791DD20D35}"/>
              </a:ext>
            </a:extLst>
          </p:cNvPr>
          <p:cNvSpPr txBox="1"/>
          <p:nvPr/>
        </p:nvSpPr>
        <p:spPr>
          <a:xfrm>
            <a:off x="773113" y="2099037"/>
            <a:ext cx="46116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aseline="300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#</a:t>
            </a: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2 </a:t>
            </a:r>
            <a:b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</a:b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Future Business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9A46C"/>
              </a:solidFill>
              <a:effectLst/>
              <a:uLnTx/>
              <a:uFillTx/>
              <a:latin typeface="Kanit SemiBold" pitchFamily="2" charset="-34"/>
              <a:ea typeface="Open Sans" panose="020B0606030504020204" pitchFamily="34" charset="0"/>
              <a:cs typeface="Kanit SemiBold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C2E8F1-0F02-6C53-68E1-873D34F94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835" y="715383"/>
            <a:ext cx="4204577" cy="5427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055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091E473E-A409-77EA-316A-63BF04C2FC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r="44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32133A-3DE3-4C18-0A59-A9BBDDBB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Just The Next 6 Weeks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85EA5-4B77-51B9-E386-70CB13EF8228}"/>
              </a:ext>
            </a:extLst>
          </p:cNvPr>
          <p:cNvSpPr txBox="1"/>
          <p:nvPr/>
        </p:nvSpPr>
        <p:spPr>
          <a:xfrm>
            <a:off x="6096000" y="2967319"/>
            <a:ext cx="4777739" cy="2380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44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Align your to do list from your plan daily</a:t>
            </a:r>
          </a:p>
          <a:p>
            <a:pPr marL="228600" marR="0" lvl="0" indent="-228600" algn="l" defTabSz="914400" rtl="0" eaLnBrk="1" fontAlgn="auto" latinLnBrk="0" hangingPunct="1">
              <a:spcAft>
                <a:spcPts val="44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Set aside 5 minutes each week to plan </a:t>
            </a:r>
          </a:p>
        </p:txBody>
      </p:sp>
    </p:spTree>
    <p:extLst>
      <p:ext uri="{BB962C8B-B14F-4D97-AF65-F5344CB8AC3E}">
        <p14:creationId xmlns:p14="http://schemas.microsoft.com/office/powerpoint/2010/main" val="2128122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E4FF-C9AA-26BC-6351-60A4D8BA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Your Next Paycheck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2C4F6-86F0-4770-6EF6-17853D6B439A}"/>
              </a:ext>
            </a:extLst>
          </p:cNvPr>
          <p:cNvSpPr txBox="1"/>
          <p:nvPr/>
        </p:nvSpPr>
        <p:spPr>
          <a:xfrm>
            <a:off x="3549650" y="2599688"/>
            <a:ext cx="50927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42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Kanit Light" pitchFamily="2" charset="-34"/>
                <a:cs typeface="Kanit Light" pitchFamily="2" charset="-34"/>
              </a:rPr>
              <a:t>What's that number? </a:t>
            </a:r>
          </a:p>
          <a:p>
            <a:pPr marL="228600" indent="-228600">
              <a:spcAft>
                <a:spcPts val="42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Kanit Light" pitchFamily="2" charset="-34"/>
                <a:cs typeface="Kanit Light" pitchFamily="2" charset="-34"/>
              </a:rPr>
              <a:t>How will you get there?  </a:t>
            </a:r>
          </a:p>
          <a:p>
            <a:pPr marL="228600" indent="-228600">
              <a:spcAft>
                <a:spcPts val="42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Kanit Light" pitchFamily="2" charset="-34"/>
                <a:cs typeface="Kanit Light" pitchFamily="2" charset="-34"/>
              </a:rPr>
              <a:t>Who are you not charging the right prices? </a:t>
            </a:r>
          </a:p>
        </p:txBody>
      </p:sp>
    </p:spTree>
    <p:extLst>
      <p:ext uri="{BB962C8B-B14F-4D97-AF65-F5344CB8AC3E}">
        <p14:creationId xmlns:p14="http://schemas.microsoft.com/office/powerpoint/2010/main" val="125561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D70CFF-ED27-47B5-1784-A74C570B1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418504"/>
              </p:ext>
            </p:extLst>
          </p:nvPr>
        </p:nvGraphicFramePr>
        <p:xfrm>
          <a:off x="1611086" y="850901"/>
          <a:ext cx="8969828" cy="54362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4914">
                  <a:extLst>
                    <a:ext uri="{9D8B030D-6E8A-4147-A177-3AD203B41FA5}">
                      <a16:colId xmlns:a16="http://schemas.microsoft.com/office/drawing/2014/main" val="1951324575"/>
                    </a:ext>
                  </a:extLst>
                </a:gridCol>
                <a:gridCol w="4484914">
                  <a:extLst>
                    <a:ext uri="{9D8B030D-6E8A-4147-A177-3AD203B41FA5}">
                      <a16:colId xmlns:a16="http://schemas.microsoft.com/office/drawing/2014/main" val="2986164875"/>
                    </a:ext>
                  </a:extLst>
                </a:gridCol>
              </a:tblGrid>
              <a:tr h="6741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Kanit SemiBold italic" pitchFamily="2" charset="-34"/>
                          <a:cs typeface="Kanit SemiBold italic" pitchFamily="2" charset="-34"/>
                        </a:rPr>
                        <a:t>STRATEGIZING YOUR NEXT PAYCHECK</a:t>
                      </a:r>
                    </a:p>
                  </a:txBody>
                  <a:tcPr anchor="ctr">
                    <a:solidFill>
                      <a:srgbClr val="305B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605648"/>
                  </a:ext>
                </a:extLst>
              </a:tr>
              <a:tr h="2480999">
                <a:tc>
                  <a:txBody>
                    <a:bodyPr/>
                    <a:lstStyle/>
                    <a:p>
                      <a:pPr marL="91440">
                        <a:spcBef>
                          <a:spcPts val="1200"/>
                        </a:spcBef>
                      </a:pPr>
                      <a:r>
                        <a:rPr lang="en-US" sz="2000" dirty="0">
                          <a:latin typeface="Kanit Light" pitchFamily="2" charset="-34"/>
                          <a:cs typeface="Kanit Light" pitchFamily="2" charset="-34"/>
                        </a:rPr>
                        <a:t>How can you improve your relationships with your team, clients, and networks?</a:t>
                      </a:r>
                    </a:p>
                    <a:p>
                      <a:pPr marL="91440"/>
                      <a:endParaRPr lang="en-US" sz="1600" dirty="0">
                        <a:latin typeface="Kanit Light" pitchFamily="2" charset="-34"/>
                        <a:cs typeface="Kanit Light" pitchFamily="2" charset="-34"/>
                      </a:endParaRPr>
                    </a:p>
                    <a:p>
                      <a:pPr marL="365760" indent="-22860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l dente" panose="02000603000000000000" pitchFamily="2" charset="0"/>
                          <a:cs typeface="Kanit Light" pitchFamily="2" charset="-34"/>
                        </a:rPr>
                        <a:t>Meet one on one with team</a:t>
                      </a:r>
                    </a:p>
                    <a:p>
                      <a:pPr marL="365760" indent="-22860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l dente" panose="02000603000000000000" pitchFamily="2" charset="0"/>
                          <a:cs typeface="Kanit Light" pitchFamily="2" charset="-34"/>
                        </a:rPr>
                        <a:t>Networking events in your community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Kanit Light" pitchFamily="2" charset="-34"/>
                          <a:cs typeface="Kanit Light" pitchFamily="2" charset="-34"/>
                        </a:rPr>
                        <a:t>How can you improve your support structure?</a:t>
                      </a:r>
                    </a:p>
                    <a:p>
                      <a:endParaRPr lang="en-US" sz="1800" dirty="0">
                        <a:latin typeface="Kanit Light" pitchFamily="2" charset="-34"/>
                        <a:cs typeface="Kanit Light" pitchFamily="2" charset="-34"/>
                      </a:endParaRPr>
                    </a:p>
                    <a:p>
                      <a:pPr marL="365760" indent="-22860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l dente" panose="02000603000000000000" pitchFamily="2" charset="0"/>
                          <a:cs typeface="Kanit Light" pitchFamily="2" charset="-34"/>
                        </a:rPr>
                        <a:t>Better handbooks and training</a:t>
                      </a:r>
                    </a:p>
                    <a:p>
                      <a:pPr marL="365760" indent="-22860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l dente" panose="02000603000000000000" pitchFamily="2" charset="0"/>
                          <a:cs typeface="Kanit Light" pitchFamily="2" charset="-34"/>
                        </a:rPr>
                        <a:t>Hire an assistant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963888"/>
                  </a:ext>
                </a:extLst>
              </a:tr>
              <a:tr h="2281113"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Kanit Light" pitchFamily="2" charset="-34"/>
                          <a:cs typeface="Kanit Light" pitchFamily="2" charset="-34"/>
                        </a:rPr>
                        <a:t>How can you improve your work habits?</a:t>
                      </a:r>
                    </a:p>
                    <a:p>
                      <a:endParaRPr lang="en-US" sz="1800" dirty="0">
                        <a:latin typeface="Kanit Light" pitchFamily="2" charset="-34"/>
                        <a:cs typeface="Kanit Light" pitchFamily="2" charset="-34"/>
                      </a:endParaRPr>
                    </a:p>
                    <a:p>
                      <a:pPr marL="365760" indent="-22860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l dente" panose="02000603000000000000" pitchFamily="2" charset="0"/>
                          <a:cs typeface="Kanit Light" pitchFamily="2" charset="-34"/>
                        </a:rPr>
                        <a:t>Lessen distractions</a:t>
                      </a:r>
                    </a:p>
                    <a:p>
                      <a:pPr marL="365760" indent="-22860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l dente" panose="02000603000000000000" pitchFamily="2" charset="0"/>
                          <a:cs typeface="Kanit Light" pitchFamily="2" charset="-34"/>
                        </a:rPr>
                        <a:t>Plan out your day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Kanit Light" pitchFamily="2" charset="-34"/>
                          <a:cs typeface="Kanit Light" pitchFamily="2" charset="-34"/>
                        </a:rPr>
                        <a:t>How can you grow new skills?</a:t>
                      </a:r>
                    </a:p>
                    <a:p>
                      <a:endParaRPr lang="en-US" sz="1800" dirty="0">
                        <a:latin typeface="Kanit Light" pitchFamily="2" charset="-34"/>
                        <a:cs typeface="Kanit Light" pitchFamily="2" charset="-34"/>
                      </a:endParaRPr>
                    </a:p>
                    <a:p>
                      <a:pPr marL="365760" indent="-22860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l dente" panose="02000603000000000000" pitchFamily="2" charset="0"/>
                          <a:cs typeface="Kanit Light" pitchFamily="2" charset="-34"/>
                        </a:rPr>
                        <a:t>Social media</a:t>
                      </a:r>
                    </a:p>
                    <a:p>
                      <a:pPr marL="365760" indent="-22860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l dente" panose="02000603000000000000" pitchFamily="2" charset="0"/>
                          <a:cs typeface="Kanit Light" pitchFamily="2" charset="-34"/>
                        </a:rPr>
                        <a:t>CFO/CEO mindset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927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071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itting at a desk talking on the phone&#10;&#10;Description automatically generated">
            <a:extLst>
              <a:ext uri="{FF2B5EF4-FFF2-40B4-BE49-F238E27FC236}">
                <a16:creationId xmlns:a16="http://schemas.microsoft.com/office/drawing/2014/main" id="{0A2E2E66-5960-6D7E-0C0A-57A229C8E9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3" t="17588" r="9705" b="22111"/>
          <a:stretch/>
        </p:blipFill>
        <p:spPr>
          <a:xfrm flipH="1">
            <a:off x="864553" y="1"/>
            <a:ext cx="4167188" cy="685799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3A1EAE-8B09-331C-92F7-E6ADF851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679" y="841972"/>
            <a:ext cx="5891531" cy="1325563"/>
          </a:xfrm>
        </p:spPr>
        <p:txBody>
          <a:bodyPr>
            <a:noAutofit/>
          </a:bodyPr>
          <a:lstStyle/>
          <a:p>
            <a:r>
              <a:rPr lang="en-US" sz="4400" dirty="0">
                <a:latin typeface="Kanit SemiBold" pitchFamily="2" charset="-34"/>
                <a:cs typeface="Kanit SemiBold" pitchFamily="2" charset="-34"/>
              </a:rPr>
              <a:t>Let's Take Some Action 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5B1C2C-B7F7-929F-E71B-4EBB34D6A70D}"/>
              </a:ext>
            </a:extLst>
          </p:cNvPr>
          <p:cNvSpPr txBox="1"/>
          <p:nvPr/>
        </p:nvSpPr>
        <p:spPr>
          <a:xfrm>
            <a:off x="5567679" y="2342955"/>
            <a:ext cx="6096000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What is the vision of your business?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Where can you tap into growth in your current business?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Where </a:t>
            </a:r>
            <a:r>
              <a:rPr lang="en-US" sz="2400" dirty="0">
                <a:solidFill>
                  <a:prstClr val="black"/>
                </a:solidFill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are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 there</a:t>
            </a:r>
            <a:r>
              <a:rPr lang="en-US" sz="2400" dirty="0">
                <a:solidFill>
                  <a:prstClr val="black"/>
                </a:solidFill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 opportunities in growing your future business?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What strategy will you put in place to grow your paycheck?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Light" pitchFamily="2" charset="-34"/>
              <a:ea typeface="Open Sans" panose="020B0606030504020204" pitchFamily="34" charset="0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8455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2A6C0-FD08-C061-6EC3-C3C7CDABA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91650C-35FE-2C02-AB0C-51D6325FD9DF}"/>
              </a:ext>
            </a:extLst>
          </p:cNvPr>
          <p:cNvSpPr txBox="1"/>
          <p:nvPr/>
        </p:nvSpPr>
        <p:spPr>
          <a:xfrm>
            <a:off x="1800225" y="2179935"/>
            <a:ext cx="8591550" cy="273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“The future depends on what you do today.”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A46C"/>
                </a:solidFill>
                <a:effectLst/>
                <a:uLnTx/>
                <a:uFillTx/>
                <a:latin typeface="Sacramento" panose="02000507000000020000" pitchFamily="2" charset="0"/>
                <a:ea typeface="Open Sans" panose="020B0606030504020204" pitchFamily="34" charset="0"/>
                <a:cs typeface="Kanit SemiBold italic" pitchFamily="2" charset="-34"/>
              </a:rPr>
              <a:t>- Mahama Gandhi </a:t>
            </a:r>
          </a:p>
        </p:txBody>
      </p:sp>
    </p:spTree>
    <p:extLst>
      <p:ext uri="{BB962C8B-B14F-4D97-AF65-F5344CB8AC3E}">
        <p14:creationId xmlns:p14="http://schemas.microsoft.com/office/powerpoint/2010/main" val="51794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FBDE67-6C92-0419-1DFE-CD582F11735F}"/>
              </a:ext>
            </a:extLst>
          </p:cNvPr>
          <p:cNvSpPr txBox="1"/>
          <p:nvPr/>
        </p:nvSpPr>
        <p:spPr>
          <a:xfrm>
            <a:off x="5677366" y="3109432"/>
            <a:ext cx="565008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300" dirty="0">
                <a:solidFill>
                  <a:srgbClr val="F9A46C"/>
                </a:solidFill>
                <a:latin typeface="Kanit SemiBold" pitchFamily="2" charset="-34"/>
                <a:cs typeface="Kanit SemiBold" pitchFamily="2" charset="-34"/>
              </a:rPr>
              <a:t>BOOMING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ACE735-A358-9F76-DDD0-49FD3EBA6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679" y="2654908"/>
            <a:ext cx="5891531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Bankrupt To </a:t>
            </a:r>
            <a:br>
              <a:rPr lang="en-US" dirty="0">
                <a:latin typeface="Kanit SemiBold" pitchFamily="2" charset="-34"/>
                <a:cs typeface="Kanit SemiBold" pitchFamily="2" charset="-34"/>
              </a:rPr>
            </a:br>
            <a:r>
              <a:rPr lang="en-US" sz="7300" dirty="0">
                <a:latin typeface="Kanit SemiBold" pitchFamily="2" charset="-34"/>
                <a:cs typeface="Kanit SemiBold" pitchFamily="2" charset="-34"/>
              </a:rPr>
              <a:t>BOOMING </a:t>
            </a:r>
            <a:endParaRPr lang="en-US" dirty="0">
              <a:latin typeface="Kanit SemiBold" pitchFamily="2" charset="-34"/>
              <a:cs typeface="Kanit SemiBold" pitchFamily="2" charset="-34"/>
            </a:endParaRPr>
          </a:p>
        </p:txBody>
      </p:sp>
      <p:pic>
        <p:nvPicPr>
          <p:cNvPr id="9" name="Picture Placeholder 8" descr="A person in glasses and a white shirt&#10;&#10;Description automatically generated">
            <a:extLst>
              <a:ext uri="{FF2B5EF4-FFF2-40B4-BE49-F238E27FC236}">
                <a16:creationId xmlns:a16="http://schemas.microsoft.com/office/drawing/2014/main" id="{965CB872-F796-88DE-D7C5-D4AFC0FA7A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r="4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4138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7320A-4474-8350-40A0-EFB722D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Building Your Cash Confidence</a:t>
            </a:r>
          </a:p>
        </p:txBody>
      </p:sp>
    </p:spTree>
    <p:extLst>
      <p:ext uri="{BB962C8B-B14F-4D97-AF65-F5344CB8AC3E}">
        <p14:creationId xmlns:p14="http://schemas.microsoft.com/office/powerpoint/2010/main" val="2382814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4C8A6-1EB9-D505-D02E-D702C897B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6A11C6-421A-C76A-6ABA-2352A70467E6}"/>
              </a:ext>
            </a:extLst>
          </p:cNvPr>
          <p:cNvSpPr txBox="1"/>
          <p:nvPr/>
        </p:nvSpPr>
        <p:spPr>
          <a:xfrm>
            <a:off x="1800225" y="2179935"/>
            <a:ext cx="85915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Wealth Is Not What’s In Your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Bank Account. Wealth Is A State Of Mind.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9A46C"/>
              </a:solidFill>
              <a:effectLst/>
              <a:uLnTx/>
              <a:uFillTx/>
              <a:latin typeface="Kanit SemiBold" pitchFamily="2" charset="-34"/>
              <a:ea typeface="Open Sans" panose="020B0606030504020204" pitchFamily="34" charset="0"/>
              <a:cs typeface="Kanit SemiBol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4268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C4267127-48CB-127B-90C6-CCCECD1144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9866" r="17399" b="15598"/>
          <a:stretch/>
        </p:blipFill>
        <p:spPr>
          <a:xfrm>
            <a:off x="864553" y="1"/>
            <a:ext cx="4167188" cy="685799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ECCA27-4F78-9E14-89AC-F921B89AC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0" y="1390332"/>
            <a:ext cx="6781800" cy="132556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Kanit SemiBold" pitchFamily="2" charset="-34"/>
                <a:cs typeface="Kanit SemiBold" pitchFamily="2" charset="-34"/>
              </a:rPr>
              <a:t>We Will Be Covering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B855D-9CA4-7B03-34EF-F6BC8FC23806}"/>
              </a:ext>
            </a:extLst>
          </p:cNvPr>
          <p:cNvSpPr txBox="1"/>
          <p:nvPr/>
        </p:nvSpPr>
        <p:spPr>
          <a:xfrm>
            <a:off x="6007100" y="2868295"/>
            <a:ext cx="5118100" cy="213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44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Kanit Light" pitchFamily="2" charset="-34"/>
                <a:cs typeface="Kanit Light" pitchFamily="2" charset="-34"/>
              </a:rPr>
              <a:t>Money mindset </a:t>
            </a:r>
          </a:p>
          <a:p>
            <a:pPr marL="228600" indent="-228600">
              <a:spcAft>
                <a:spcPts val="44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Kanit Light" pitchFamily="2" charset="-34"/>
                <a:cs typeface="Kanit Light" pitchFamily="2" charset="-34"/>
              </a:rPr>
              <a:t>Become </a:t>
            </a:r>
            <a:r>
              <a:rPr lang="en-US" sz="3200" b="1" dirty="0">
                <a:solidFill>
                  <a:srgbClr val="EF59A0"/>
                </a:solidFill>
                <a:latin typeface="Kanit Light" pitchFamily="2" charset="-34"/>
                <a:cs typeface="Kanit Light" pitchFamily="2" charset="-34"/>
              </a:rPr>
              <a:t>confident</a:t>
            </a:r>
            <a:r>
              <a:rPr lang="en-US" sz="3200" dirty="0">
                <a:latin typeface="Kanit Light" pitchFamily="2" charset="-34"/>
                <a:cs typeface="Kanit Light" pitchFamily="2" charset="-34"/>
              </a:rPr>
              <a:t> in your financial forecasting</a:t>
            </a:r>
          </a:p>
        </p:txBody>
      </p:sp>
    </p:spTree>
    <p:extLst>
      <p:ext uri="{BB962C8B-B14F-4D97-AF65-F5344CB8AC3E}">
        <p14:creationId xmlns:p14="http://schemas.microsoft.com/office/powerpoint/2010/main" val="2880092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633E2-EA4B-DCA4-165D-684B922E7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388B88-FF18-22D6-6833-4E09EC5C505C}"/>
              </a:ext>
            </a:extLst>
          </p:cNvPr>
          <p:cNvSpPr txBox="1"/>
          <p:nvPr/>
        </p:nvSpPr>
        <p:spPr>
          <a:xfrm>
            <a:off x="1150485" y="2551837"/>
            <a:ext cx="46116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Money Mindset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9A46C"/>
              </a:solidFill>
              <a:effectLst/>
              <a:uLnTx/>
              <a:uFillTx/>
              <a:latin typeface="Kanit SemiBold" pitchFamily="2" charset="-34"/>
              <a:ea typeface="Open Sans" panose="020B0606030504020204" pitchFamily="34" charset="0"/>
              <a:cs typeface="Kanit SemiBold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8B28A0-A545-1DBC-1B89-B13767CDC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62" y="766729"/>
            <a:ext cx="4092253" cy="5324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0936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ABE50-C772-E09D-D711-701A8E8D7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A5ACC-4C17-126C-5D63-B0DC3E0F2671}"/>
              </a:ext>
            </a:extLst>
          </p:cNvPr>
          <p:cNvSpPr txBox="1"/>
          <p:nvPr/>
        </p:nvSpPr>
        <p:spPr>
          <a:xfrm>
            <a:off x="1574006" y="1117648"/>
            <a:ext cx="90439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How Cash Confident Are </a:t>
            </a:r>
            <a:b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</a:b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You Feeling Right Now?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6E9E7-C56E-84DA-2716-5A2F0D405365}"/>
              </a:ext>
            </a:extLst>
          </p:cNvPr>
          <p:cNvSpPr txBox="1"/>
          <p:nvPr/>
        </p:nvSpPr>
        <p:spPr>
          <a:xfrm>
            <a:off x="1035050" y="3693639"/>
            <a:ext cx="1012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05B58"/>
                </a:solidFill>
                <a:latin typeface="Kanit Medium" pitchFamily="2" charset="-34"/>
                <a:cs typeface="Kanit Medium" pitchFamily="2" charset="-34"/>
              </a:rPr>
              <a:t>Least Confident		   	      Most Confident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81202-0E42-9BA2-B9F9-1436250B7484}"/>
              </a:ext>
            </a:extLst>
          </p:cNvPr>
          <p:cNvSpPr txBox="1"/>
          <p:nvPr/>
        </p:nvSpPr>
        <p:spPr>
          <a:xfrm>
            <a:off x="1035050" y="4593564"/>
            <a:ext cx="1012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anit Medium" pitchFamily="2" charset="-34"/>
                <a:cs typeface="Kanit Medium" pitchFamily="2" charset="-34"/>
              </a:rPr>
              <a:t>1	2	3	4	5	6	7	8	9	10</a:t>
            </a:r>
          </a:p>
        </p:txBody>
      </p:sp>
    </p:spTree>
    <p:extLst>
      <p:ext uri="{BB962C8B-B14F-4D97-AF65-F5344CB8AC3E}">
        <p14:creationId xmlns:p14="http://schemas.microsoft.com/office/powerpoint/2010/main" val="2011352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8845-BF46-6704-33D8-45569568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61109"/>
            <a:ext cx="10922000" cy="1127130"/>
          </a:xfrm>
        </p:spPr>
        <p:txBody>
          <a:bodyPr>
            <a:normAutofit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Confidence In Your Cash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F742C-2820-DC71-2305-C21B1FDF653B}"/>
              </a:ext>
            </a:extLst>
          </p:cNvPr>
          <p:cNvSpPr txBox="1"/>
          <p:nvPr/>
        </p:nvSpPr>
        <p:spPr>
          <a:xfrm>
            <a:off x="977900" y="2375387"/>
            <a:ext cx="4876800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Money in the bank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On top of your finances monthly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Work inside of a budget – where “B” isn’t a bad word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AT are double base price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53172-EAC5-E44C-524A-4C3609945E07}"/>
              </a:ext>
            </a:extLst>
          </p:cNvPr>
          <p:cNvSpPr txBox="1"/>
          <p:nvPr/>
        </p:nvSpPr>
        <p:spPr>
          <a:xfrm>
            <a:off x="6197600" y="2375387"/>
            <a:ext cx="5130800" cy="362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2200"/>
              </a:spcAft>
              <a:buClr>
                <a:srgbClr val="F9A46C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Retail at least 25% to service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Chairs are at least 70% productive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Happy team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Thriving paychecks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Up to date on all taxes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Light" pitchFamily="2" charset="-34"/>
              <a:ea typeface="Open Sans" panose="020B0606030504020204" pitchFamily="34" charset="0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6177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F77FF-03FF-F919-1A24-6CA04F982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EDA9-1E9F-002A-5476-BF9564FA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Least Cash Confidence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E1F43D-ACF2-16C5-47D8-6216A27E5825}"/>
              </a:ext>
            </a:extLst>
          </p:cNvPr>
          <p:cNvSpPr txBox="1"/>
          <p:nvPr/>
        </p:nvSpPr>
        <p:spPr>
          <a:xfrm>
            <a:off x="1003300" y="2527787"/>
            <a:ext cx="5219700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Unexplained expenses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Last minute cancellations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Attrition of team members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Waste of supplies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(BB)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Prices are not covering cost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C151EB-5328-AB41-5CA9-593F4E87A80A}"/>
              </a:ext>
            </a:extLst>
          </p:cNvPr>
          <p:cNvSpPr txBox="1"/>
          <p:nvPr/>
        </p:nvSpPr>
        <p:spPr>
          <a:xfrm>
            <a:off x="6559331" y="2527787"/>
            <a:ext cx="513080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2200"/>
              </a:spcAft>
              <a:buClr>
                <a:srgbClr val="F9A46C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Culture is default </a:t>
            </a:r>
          </a:p>
          <a:p>
            <a:pPr marL="228600" indent="-228600">
              <a:spcAft>
                <a:spcPts val="2200"/>
              </a:spcAft>
              <a:buClr>
                <a:srgbClr val="F9A46C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Working too many hours </a:t>
            </a:r>
          </a:p>
          <a:p>
            <a:pPr marL="228600" indent="-228600">
              <a:spcAft>
                <a:spcPts val="2200"/>
              </a:spcAft>
              <a:buClr>
                <a:srgbClr val="F9A46C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Limited support for owner </a:t>
            </a:r>
          </a:p>
          <a:p>
            <a:pPr marL="228600" indent="-228600">
              <a:spcAft>
                <a:spcPts val="2200"/>
              </a:spcAft>
              <a:buClr>
                <a:srgbClr val="F9A46C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Productivity is too low </a:t>
            </a:r>
          </a:p>
        </p:txBody>
      </p:sp>
    </p:spTree>
    <p:extLst>
      <p:ext uri="{BB962C8B-B14F-4D97-AF65-F5344CB8AC3E}">
        <p14:creationId xmlns:p14="http://schemas.microsoft.com/office/powerpoint/2010/main" val="3310849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AF8E6-D827-54C5-B2B6-044C38DF4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DE7CEA-BA67-75CB-CC5A-EE67BA22E37E}"/>
              </a:ext>
            </a:extLst>
          </p:cNvPr>
          <p:cNvSpPr txBox="1"/>
          <p:nvPr/>
        </p:nvSpPr>
        <p:spPr>
          <a:xfrm>
            <a:off x="961799" y="2136338"/>
            <a:ext cx="46116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EF59A0"/>
                </a:solidFill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Checklist For Cash Confidence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9A46C"/>
              </a:solidFill>
              <a:effectLst/>
              <a:uLnTx/>
              <a:uFillTx/>
              <a:latin typeface="Kanit SemiBold" pitchFamily="2" charset="-34"/>
              <a:ea typeface="Open Sans" panose="020B0606030504020204" pitchFamily="34" charset="0"/>
              <a:cs typeface="Kanit SemiBold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C0403-B0B6-80A6-135C-848BDF2C2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261" y="858034"/>
            <a:ext cx="3950709" cy="5141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36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4F76C3A-2AFD-8F74-8736-4BBBA3788B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r="37645"/>
          <a:stretch/>
        </p:blipFill>
        <p:spPr>
          <a:xfrm>
            <a:off x="864553" y="1"/>
            <a:ext cx="4167188" cy="685799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C220B3-B717-1796-7CE9-A049ACD7D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679" y="1279525"/>
            <a:ext cx="5891531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What Do You Need To Do?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4741F-6940-B6A4-5CAF-F4805F4A9743}"/>
              </a:ext>
            </a:extLst>
          </p:cNvPr>
          <p:cNvSpPr txBox="1"/>
          <p:nvPr/>
        </p:nvSpPr>
        <p:spPr>
          <a:xfrm>
            <a:off x="5567679" y="3024743"/>
            <a:ext cx="6096000" cy="2380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44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What actions will you take to move into cash confidence? </a:t>
            </a:r>
          </a:p>
          <a:p>
            <a:pPr marL="228600" marR="0" lvl="0" indent="-228600" algn="l" defTabSz="914400" rtl="0" eaLnBrk="1" fontAlgn="auto" latinLnBrk="0" hangingPunct="1">
              <a:spcAft>
                <a:spcPts val="44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How can you move things off your least cash confident list? </a:t>
            </a:r>
          </a:p>
        </p:txBody>
      </p:sp>
    </p:spTree>
    <p:extLst>
      <p:ext uri="{BB962C8B-B14F-4D97-AF65-F5344CB8AC3E}">
        <p14:creationId xmlns:p14="http://schemas.microsoft.com/office/powerpoint/2010/main" val="1054881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83C0-8AF2-CBBF-C57E-93C9DC15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Three Money Tools For </a:t>
            </a:r>
            <a:br>
              <a:rPr lang="en-US" dirty="0">
                <a:latin typeface="Kanit SemiBold" pitchFamily="2" charset="-34"/>
                <a:cs typeface="Kanit SemiBold" pitchFamily="2" charset="-34"/>
              </a:rPr>
            </a:br>
            <a:r>
              <a:rPr lang="en-US" dirty="0">
                <a:latin typeface="Kanit SemiBold" pitchFamily="2" charset="-34"/>
                <a:cs typeface="Kanit SemiBold" pitchFamily="2" charset="-34"/>
              </a:rPr>
              <a:t>Instant Income </a:t>
            </a:r>
          </a:p>
        </p:txBody>
      </p:sp>
    </p:spTree>
    <p:extLst>
      <p:ext uri="{BB962C8B-B14F-4D97-AF65-F5344CB8AC3E}">
        <p14:creationId xmlns:p14="http://schemas.microsoft.com/office/powerpoint/2010/main" val="2246988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A92D-459F-7926-83CE-7C78348B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What We Will Be Covering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2D422-38E5-394A-0105-3BCC325E616E}"/>
              </a:ext>
            </a:extLst>
          </p:cNvPr>
          <p:cNvSpPr txBox="1"/>
          <p:nvPr/>
        </p:nvSpPr>
        <p:spPr>
          <a:xfrm>
            <a:off x="2400300" y="2344088"/>
            <a:ext cx="8623300" cy="351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33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Arm yourself with </a:t>
            </a:r>
            <a:r>
              <a:rPr lang="en-US" sz="2800" b="1" dirty="0">
                <a:solidFill>
                  <a:srgbClr val="EF59A0"/>
                </a:solidFill>
                <a:latin typeface="Kanit Light" pitchFamily="2" charset="-34"/>
                <a:cs typeface="Kanit Light" pitchFamily="2" charset="-34"/>
              </a:rPr>
              <a:t>simple strategies </a:t>
            </a:r>
            <a:r>
              <a:rPr lang="en-US" sz="2800" dirty="0">
                <a:latin typeface="Kanit Light" pitchFamily="2" charset="-34"/>
                <a:cs typeface="Kanit Light" pitchFamily="2" charset="-34"/>
              </a:rPr>
              <a:t>that drive growth and prosperity</a:t>
            </a:r>
          </a:p>
          <a:p>
            <a:pPr marL="228600" indent="-228600">
              <a:spcAft>
                <a:spcPts val="33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Declaring the paycheck you deserve</a:t>
            </a:r>
          </a:p>
          <a:p>
            <a:pPr marL="228600" indent="-228600">
              <a:spcAft>
                <a:spcPts val="33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Become </a:t>
            </a:r>
            <a:r>
              <a:rPr lang="en-US" sz="2800" b="1" dirty="0">
                <a:solidFill>
                  <a:srgbClr val="EF59A0"/>
                </a:solidFill>
                <a:latin typeface="Kanit Light" pitchFamily="2" charset="-34"/>
                <a:cs typeface="Kanit Light" pitchFamily="2" charset="-34"/>
              </a:rPr>
              <a:t>confident</a:t>
            </a:r>
            <a:r>
              <a:rPr lang="en-US" sz="2800" dirty="0">
                <a:solidFill>
                  <a:srgbClr val="EF59A0"/>
                </a:solidFill>
                <a:latin typeface="Kanit Light" pitchFamily="2" charset="-34"/>
                <a:cs typeface="Kanit Light" pitchFamily="2" charset="-34"/>
              </a:rPr>
              <a:t> </a:t>
            </a:r>
            <a:r>
              <a:rPr lang="en-US" sz="2800" dirty="0">
                <a:latin typeface="Kanit Light" pitchFamily="2" charset="-34"/>
                <a:cs typeface="Kanit Light" pitchFamily="2" charset="-34"/>
              </a:rPr>
              <a:t>in your financial forecasting</a:t>
            </a:r>
          </a:p>
          <a:p>
            <a:pPr marL="228600" indent="-228600">
              <a:spcAft>
                <a:spcPts val="33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Launch </a:t>
            </a:r>
            <a:r>
              <a:rPr lang="en-US" sz="2800" b="1" dirty="0">
                <a:solidFill>
                  <a:srgbClr val="EF59A0"/>
                </a:solidFill>
                <a:latin typeface="Kanit Light" pitchFamily="2" charset="-34"/>
                <a:cs typeface="Kanit Light" pitchFamily="2" charset="-34"/>
              </a:rPr>
              <a:t>Instant Income </a:t>
            </a:r>
            <a:r>
              <a:rPr lang="en-US" sz="2800" dirty="0">
                <a:latin typeface="Kanit Light" pitchFamily="2" charset="-34"/>
                <a:cs typeface="Kanit Light" pitchFamily="2" charset="-34"/>
              </a:rPr>
              <a:t>tools for revenue growth</a:t>
            </a:r>
          </a:p>
        </p:txBody>
      </p:sp>
    </p:spTree>
    <p:extLst>
      <p:ext uri="{BB962C8B-B14F-4D97-AF65-F5344CB8AC3E}">
        <p14:creationId xmlns:p14="http://schemas.microsoft.com/office/powerpoint/2010/main" val="3092160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D363D-FD12-7417-F3A5-1D041E3EB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E3BF20-E486-96C8-2583-0D1121635719}"/>
              </a:ext>
            </a:extLst>
          </p:cNvPr>
          <p:cNvSpPr txBox="1"/>
          <p:nvPr/>
        </p:nvSpPr>
        <p:spPr>
          <a:xfrm>
            <a:off x="1800225" y="3013501"/>
            <a:ext cx="8591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Your Money Loves Order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9A46C"/>
              </a:solidFill>
              <a:effectLst/>
              <a:uLnTx/>
              <a:uFillTx/>
              <a:latin typeface="Kanit SemiBold" pitchFamily="2" charset="-34"/>
              <a:ea typeface="Open Sans" panose="020B0606030504020204" pitchFamily="34" charset="0"/>
              <a:cs typeface="Kanit SemiBol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5467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C160B7-DBED-F711-EE80-0DD8E5B0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Today, We Will Be Covering…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E2414-626C-A2D4-2225-BAE1F1555CD7}"/>
              </a:ext>
            </a:extLst>
          </p:cNvPr>
          <p:cNvSpPr txBox="1"/>
          <p:nvPr/>
        </p:nvSpPr>
        <p:spPr>
          <a:xfrm>
            <a:off x="5567679" y="2910280"/>
            <a:ext cx="6096000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800"/>
              </a:spcBef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Why “budgets” are not a bad word </a:t>
            </a:r>
          </a:p>
          <a:p>
            <a:pPr marL="228600" indent="-228600">
              <a:spcBef>
                <a:spcPts val="1800"/>
              </a:spcBef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Launch </a:t>
            </a:r>
            <a:r>
              <a:rPr lang="en-US" sz="2800" b="1" dirty="0">
                <a:solidFill>
                  <a:srgbClr val="EF59A0"/>
                </a:solidFill>
                <a:latin typeface="Kanit Light" pitchFamily="2" charset="-34"/>
                <a:cs typeface="Kanit Light" pitchFamily="2" charset="-34"/>
              </a:rPr>
              <a:t>Instant Income </a:t>
            </a:r>
            <a:r>
              <a:rPr lang="en-US" sz="2800" dirty="0">
                <a:latin typeface="Kanit Light" pitchFamily="2" charset="-34"/>
                <a:cs typeface="Kanit Light" pitchFamily="2" charset="-34"/>
              </a:rPr>
              <a:t>tools for revenue growth</a:t>
            </a:r>
          </a:p>
          <a:p>
            <a:pPr marL="228600" indent="-228600">
              <a:spcBef>
                <a:spcPts val="1800"/>
              </a:spcBef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How to double your day </a:t>
            </a:r>
          </a:p>
          <a:p>
            <a:pPr marL="228600" indent="-228600">
              <a:spcBef>
                <a:spcPts val="1800"/>
              </a:spcBef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Be the solution </a:t>
            </a:r>
          </a:p>
        </p:txBody>
      </p:sp>
      <p:pic>
        <p:nvPicPr>
          <p:cNvPr id="8" name="Picture Placeholder 7" descr="A person sitting in a chair with her hand on her chin&#10;&#10;Description automatically generated">
            <a:extLst>
              <a:ext uri="{FF2B5EF4-FFF2-40B4-BE49-F238E27FC236}">
                <a16:creationId xmlns:a16="http://schemas.microsoft.com/office/drawing/2014/main" id="{DB333842-1C9C-C1A7-290A-57FFC0E234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 t="5435" r="4186"/>
          <a:stretch/>
        </p:blipFill>
        <p:spPr>
          <a:xfrm>
            <a:off x="864553" y="1"/>
            <a:ext cx="4167188" cy="6857998"/>
          </a:xfrm>
        </p:spPr>
      </p:pic>
    </p:spTree>
    <p:extLst>
      <p:ext uri="{BB962C8B-B14F-4D97-AF65-F5344CB8AC3E}">
        <p14:creationId xmlns:p14="http://schemas.microsoft.com/office/powerpoint/2010/main" val="2710834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98714-8AE2-9433-AAC1-250A27EA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Instant Income Now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A6849-7784-94CF-7503-69BF262F0A0C}"/>
              </a:ext>
            </a:extLst>
          </p:cNvPr>
          <p:cNvSpPr txBox="1"/>
          <p:nvPr/>
        </p:nvSpPr>
        <p:spPr>
          <a:xfrm>
            <a:off x="2774950" y="2657010"/>
            <a:ext cx="66421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48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“Budgets” isn’t a bad</a:t>
            </a:r>
            <a:r>
              <a:rPr lang="en-US" sz="3200" dirty="0">
                <a:solidFill>
                  <a:prstClr val="black"/>
                </a:solidFill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word after all </a:t>
            </a:r>
          </a:p>
          <a:p>
            <a:pPr marL="228600" marR="0" lvl="0" indent="-228600" algn="l" defTabSz="914400" rtl="0" eaLnBrk="1" fontAlgn="auto" latinLnBrk="0" hangingPunct="1">
              <a:spcAft>
                <a:spcPts val="48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Average tickets </a:t>
            </a:r>
          </a:p>
          <a:p>
            <a:pPr marL="228600" marR="0" lvl="0" indent="-228600" algn="l" defTabSz="914400" rtl="0" eaLnBrk="1" fontAlgn="auto" latinLnBrk="0" hangingPunct="1">
              <a:spcAft>
                <a:spcPts val="48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Consultations that serve vs. sell </a:t>
            </a:r>
          </a:p>
        </p:txBody>
      </p:sp>
    </p:spTree>
    <p:extLst>
      <p:ext uri="{BB962C8B-B14F-4D97-AF65-F5344CB8AC3E}">
        <p14:creationId xmlns:p14="http://schemas.microsoft.com/office/powerpoint/2010/main" val="257371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0603B-A496-AD86-26B3-EC38EFCEF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8AAD-D307-41B0-4641-B768C641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>
                <a:latin typeface="Kanit SemiBold" pitchFamily="2" charset="-34"/>
                <a:cs typeface="Kanit SemiBold" pitchFamily="2" charset="-34"/>
              </a:rPr>
              <a:t>#</a:t>
            </a:r>
            <a:r>
              <a:rPr lang="en-US" dirty="0">
                <a:latin typeface="Kanit SemiBold" pitchFamily="2" charset="-34"/>
                <a:cs typeface="Kanit SemiBold" pitchFamily="2" charset="-34"/>
              </a:rPr>
              <a:t>1 Budgets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5D5C8-3EC0-BA7D-4D74-3F9A8A86E351}"/>
              </a:ext>
            </a:extLst>
          </p:cNvPr>
          <p:cNvSpPr txBox="1"/>
          <p:nvPr/>
        </p:nvSpPr>
        <p:spPr>
          <a:xfrm>
            <a:off x="3979972" y="3067789"/>
            <a:ext cx="4232056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54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Personal Budget </a:t>
            </a:r>
          </a:p>
          <a:p>
            <a:pPr marL="228600" marR="0" lvl="0" indent="-228600" algn="l" defTabSz="914400" rtl="0" eaLnBrk="1" fontAlgn="auto" latinLnBrk="0" hangingPunct="1">
              <a:spcAft>
                <a:spcPts val="54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Business Budget </a:t>
            </a:r>
          </a:p>
        </p:txBody>
      </p:sp>
    </p:spTree>
    <p:extLst>
      <p:ext uri="{BB962C8B-B14F-4D97-AF65-F5344CB8AC3E}">
        <p14:creationId xmlns:p14="http://schemas.microsoft.com/office/powerpoint/2010/main" val="3194026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7D539-C6BC-3760-E70E-E3E62C848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8BD7B1-9CA1-D637-5A61-61BF7DDF5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9" r="822" b="1255"/>
          <a:stretch/>
        </p:blipFill>
        <p:spPr>
          <a:xfrm>
            <a:off x="959257" y="1692352"/>
            <a:ext cx="5069610" cy="4673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388B9-D800-D5C6-ABA4-DD1F864B4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0" r="517" b="696"/>
          <a:stretch/>
        </p:blipFill>
        <p:spPr>
          <a:xfrm>
            <a:off x="7089851" y="564433"/>
            <a:ext cx="4331005" cy="5953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6618D-FEA3-9020-491D-F61FC0722578}"/>
              </a:ext>
            </a:extLst>
          </p:cNvPr>
          <p:cNvSpPr txBox="1"/>
          <p:nvPr/>
        </p:nvSpPr>
        <p:spPr>
          <a:xfrm>
            <a:off x="-256859" y="748574"/>
            <a:ext cx="7807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Where Does The Money Go?</a:t>
            </a:r>
          </a:p>
        </p:txBody>
      </p:sp>
    </p:spTree>
    <p:extLst>
      <p:ext uri="{BB962C8B-B14F-4D97-AF65-F5344CB8AC3E}">
        <p14:creationId xmlns:p14="http://schemas.microsoft.com/office/powerpoint/2010/main" val="3496578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E994E-2621-A59A-8668-19CFFFD08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394D36-3007-A4C0-A2CD-24176A426768}"/>
              </a:ext>
            </a:extLst>
          </p:cNvPr>
          <p:cNvSpPr txBox="1"/>
          <p:nvPr/>
        </p:nvSpPr>
        <p:spPr>
          <a:xfrm>
            <a:off x="1123950" y="2509306"/>
            <a:ext cx="45878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Where Does The Money Go?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0CF651-4FA6-878F-E9E8-79F904738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20" r="517" b="696"/>
          <a:stretch/>
        </p:blipFill>
        <p:spPr>
          <a:xfrm>
            <a:off x="6841249" y="452437"/>
            <a:ext cx="4331005" cy="5953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386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D0A3A-C580-9DB1-1C44-FC9EB309F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C55722-B7AE-2509-940C-E819860D76CB}"/>
              </a:ext>
            </a:extLst>
          </p:cNvPr>
          <p:cNvSpPr txBox="1"/>
          <p:nvPr/>
        </p:nvSpPr>
        <p:spPr>
          <a:xfrm>
            <a:off x="837861" y="2534706"/>
            <a:ext cx="45878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Where Does The Money Go?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1CA8B-2CB9-DA6F-0EBD-D67E0ACB0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169" y="526931"/>
            <a:ext cx="4290288" cy="5804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828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B2308-D20F-DD25-42C5-D65B7F8E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B58674-7DCB-74FF-74E7-E52AFE16A4A1}"/>
              </a:ext>
            </a:extLst>
          </p:cNvPr>
          <p:cNvSpPr txBox="1"/>
          <p:nvPr/>
        </p:nvSpPr>
        <p:spPr>
          <a:xfrm>
            <a:off x="1800225" y="2179935"/>
            <a:ext cx="8591550" cy="273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“Systems make you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more resilient.”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A46C"/>
                </a:solidFill>
                <a:effectLst/>
                <a:uLnTx/>
                <a:uFillTx/>
                <a:latin typeface="Sacramento" panose="02000507000000020000" pitchFamily="2" charset="0"/>
                <a:ea typeface="Open Sans" panose="020B0606030504020204" pitchFamily="34" charset="0"/>
                <a:cs typeface="Kanit SemiBold italic" pitchFamily="2" charset="-34"/>
              </a:rPr>
              <a:t>− Marina Darlow</a:t>
            </a:r>
          </a:p>
        </p:txBody>
      </p:sp>
    </p:spTree>
    <p:extLst>
      <p:ext uri="{BB962C8B-B14F-4D97-AF65-F5344CB8AC3E}">
        <p14:creationId xmlns:p14="http://schemas.microsoft.com/office/powerpoint/2010/main" val="3059979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CDF2-0588-88D9-2A8B-C28226D99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08227"/>
            <a:ext cx="10922000" cy="1127130"/>
          </a:xfrm>
        </p:spPr>
        <p:txBody>
          <a:bodyPr>
            <a:normAutofit/>
          </a:bodyPr>
          <a:lstStyle/>
          <a:p>
            <a:r>
              <a:rPr lang="en-US" baseline="30000" dirty="0">
                <a:latin typeface="Kanit SemiBold" pitchFamily="2" charset="-34"/>
                <a:cs typeface="Kanit SemiBold" pitchFamily="2" charset="-34"/>
              </a:rPr>
              <a:t>#</a:t>
            </a:r>
            <a:r>
              <a:rPr lang="en-US" dirty="0">
                <a:latin typeface="Kanit SemiBold" pitchFamily="2" charset="-34"/>
                <a:cs typeface="Kanit SemiBold" pitchFamily="2" charset="-34"/>
              </a:rPr>
              <a:t>2 Average Ticket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1AA7E-5367-69EF-DAA5-324390BE1C0A}"/>
              </a:ext>
            </a:extLst>
          </p:cNvPr>
          <p:cNvSpPr txBox="1"/>
          <p:nvPr/>
        </p:nvSpPr>
        <p:spPr>
          <a:xfrm>
            <a:off x="2330450" y="3062493"/>
            <a:ext cx="7531100" cy="1689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How can we maximize our tickets with the clients we currently have? </a:t>
            </a:r>
          </a:p>
        </p:txBody>
      </p:sp>
    </p:spTree>
    <p:extLst>
      <p:ext uri="{BB962C8B-B14F-4D97-AF65-F5344CB8AC3E}">
        <p14:creationId xmlns:p14="http://schemas.microsoft.com/office/powerpoint/2010/main" val="4262982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D71F6-C6E1-9E8D-F161-2F0FFEC1A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0A-6E38-8ADC-F737-FB0852B5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18737"/>
            <a:ext cx="10922000" cy="1127130"/>
          </a:xfrm>
        </p:spPr>
        <p:txBody>
          <a:bodyPr>
            <a:normAutofit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Average Tickets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9BDE3-B3CC-6C42-75C0-0983682FE514}"/>
              </a:ext>
            </a:extLst>
          </p:cNvPr>
          <p:cNvSpPr txBox="1"/>
          <p:nvPr/>
        </p:nvSpPr>
        <p:spPr>
          <a:xfrm>
            <a:off x="2774950" y="2205023"/>
            <a:ext cx="6642100" cy="4113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Total service dollars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Total retail dollars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Total number of clients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Average service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 italic" pitchFamily="2" charset="-34"/>
                <a:ea typeface="Open Sans" panose="020B0606030504020204" pitchFamily="34" charset="0"/>
                <a:cs typeface="Kanit Light italic" pitchFamily="2" charset="-34"/>
              </a:rPr>
              <a:t>(Service dollars divided by number of clients)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Average retail 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 italic" pitchFamily="2" charset="-34"/>
                <a:ea typeface="Open Sans" panose="020B0606030504020204" pitchFamily="34" charset="0"/>
                <a:cs typeface="Kanit Light italic" pitchFamily="2" charset="-34"/>
              </a:rPr>
              <a:t>(Retail dollars divided by number of clients)</a:t>
            </a:r>
          </a:p>
        </p:txBody>
      </p:sp>
    </p:spTree>
    <p:extLst>
      <p:ext uri="{BB962C8B-B14F-4D97-AF65-F5344CB8AC3E}">
        <p14:creationId xmlns:p14="http://schemas.microsoft.com/office/powerpoint/2010/main" val="208528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5696CD-FF6A-60E2-E765-4B772DFD4200}"/>
              </a:ext>
            </a:extLst>
          </p:cNvPr>
          <p:cNvSpPr txBox="1"/>
          <p:nvPr/>
        </p:nvSpPr>
        <p:spPr>
          <a:xfrm>
            <a:off x="1800225" y="2179935"/>
            <a:ext cx="8591550" cy="273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“Having money isn’t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everything, not having it is.”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A46C"/>
                </a:solidFill>
                <a:effectLst/>
                <a:uLnTx/>
                <a:uFillTx/>
                <a:latin typeface="Sacramento" panose="02000507000000020000" pitchFamily="2" charset="0"/>
                <a:ea typeface="Open Sans" panose="020B0606030504020204" pitchFamily="34" charset="0"/>
                <a:cs typeface="Kanit SemiBold italic" pitchFamily="2" charset="-34"/>
              </a:rPr>
              <a:t>- Kanye West</a:t>
            </a:r>
          </a:p>
        </p:txBody>
      </p:sp>
    </p:spTree>
    <p:extLst>
      <p:ext uri="{BB962C8B-B14F-4D97-AF65-F5344CB8AC3E}">
        <p14:creationId xmlns:p14="http://schemas.microsoft.com/office/powerpoint/2010/main" val="3681745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70FD4-BAD2-6331-8652-A7AE62052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6D9256-EA5B-AF3C-E16F-612C01B23E17}"/>
              </a:ext>
            </a:extLst>
          </p:cNvPr>
          <p:cNvSpPr txBox="1"/>
          <p:nvPr/>
        </p:nvSpPr>
        <p:spPr>
          <a:xfrm>
            <a:off x="94593" y="879432"/>
            <a:ext cx="63951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Double Your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Day Tool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51A5D-25CF-0AC5-6526-9700A40DEA2E}"/>
              </a:ext>
            </a:extLst>
          </p:cNvPr>
          <p:cNvSpPr txBox="1"/>
          <p:nvPr/>
        </p:nvSpPr>
        <p:spPr>
          <a:xfrm>
            <a:off x="388735" y="4869510"/>
            <a:ext cx="5742989" cy="822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600" b="0" u="none" strike="noStrike" kern="1200" cap="none" spc="0" normalizeH="0" baseline="0" noProof="0" dirty="0">
                <a:ln>
                  <a:noFill/>
                </a:ln>
                <a:solidFill>
                  <a:srgbClr val="F9A46C"/>
                </a:solidFill>
                <a:effectLst/>
                <a:uLnTx/>
                <a:uFillTx/>
                <a:latin typeface="Kanit Light italic" pitchFamily="2" charset="-34"/>
                <a:ea typeface="Open Sans" panose="020B0606030504020204" pitchFamily="34" charset="0"/>
                <a:cs typeface="Kanit Light italic" pitchFamily="2" charset="-34"/>
              </a:rPr>
              <a:t>I had a client make over $30k more this year by doing this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9A46C"/>
                </a:solidFill>
                <a:effectLst/>
                <a:uLnTx/>
                <a:uFillTx/>
                <a:latin typeface="Kanit Light italic" pitchFamily="2" charset="-34"/>
                <a:ea typeface="Open Sans" panose="020B0606030504020204" pitchFamily="34" charset="0"/>
                <a:cs typeface="Kanit Light italic" pitchFamily="2" charset="-34"/>
              </a:rPr>
              <a:t> one thing! </a:t>
            </a:r>
            <a:endParaRPr kumimoji="0" lang="en-US" sz="2600" b="0" u="none" strike="noStrike" kern="1200" cap="none" spc="0" normalizeH="0" baseline="0" noProof="0" dirty="0">
              <a:ln>
                <a:noFill/>
              </a:ln>
              <a:solidFill>
                <a:srgbClr val="F9A46C"/>
              </a:solidFill>
              <a:effectLst/>
              <a:uLnTx/>
              <a:uFillTx/>
              <a:latin typeface="Kanit Light italic" pitchFamily="2" charset="-34"/>
              <a:ea typeface="Open Sans" panose="020B0606030504020204" pitchFamily="34" charset="0"/>
              <a:cs typeface="Kanit Light italic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0315C-6C34-33E6-0C8A-6973A33E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469" y="596154"/>
            <a:ext cx="4378581" cy="5665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8B7C0-E5EC-5CB4-2234-9358E22F17C0}"/>
              </a:ext>
            </a:extLst>
          </p:cNvPr>
          <p:cNvSpPr txBox="1"/>
          <p:nvPr/>
        </p:nvSpPr>
        <p:spPr>
          <a:xfrm>
            <a:off x="1098613" y="2626968"/>
            <a:ext cx="5159665" cy="1667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Don’t be order-takers 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Come in 15 min early to double your paycheck </a:t>
            </a:r>
          </a:p>
        </p:txBody>
      </p:sp>
    </p:spTree>
    <p:extLst>
      <p:ext uri="{BB962C8B-B14F-4D97-AF65-F5344CB8AC3E}">
        <p14:creationId xmlns:p14="http://schemas.microsoft.com/office/powerpoint/2010/main" val="1886860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ACFEF-79FF-A00E-92E5-538496549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6123C0-97C7-84E6-C383-4D409350F818}"/>
              </a:ext>
            </a:extLst>
          </p:cNvPr>
          <p:cNvSpPr txBox="1"/>
          <p:nvPr/>
        </p:nvSpPr>
        <p:spPr>
          <a:xfrm>
            <a:off x="1680861" y="1639087"/>
            <a:ext cx="8830278" cy="3579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By discovering what each client is interested in, you can add value to their lives that goes beyond just business. </a:t>
            </a:r>
          </a:p>
        </p:txBody>
      </p:sp>
    </p:spTree>
    <p:extLst>
      <p:ext uri="{BB962C8B-B14F-4D97-AF65-F5344CB8AC3E}">
        <p14:creationId xmlns:p14="http://schemas.microsoft.com/office/powerpoint/2010/main" val="3521546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CFFB6-38B7-C73F-E751-7991A70E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FA0904-A6CE-9BC8-81AF-675C1C8173CF}"/>
              </a:ext>
            </a:extLst>
          </p:cNvPr>
          <p:cNvSpPr txBox="1"/>
          <p:nvPr/>
        </p:nvSpPr>
        <p:spPr>
          <a:xfrm>
            <a:off x="761207" y="1905506"/>
            <a:ext cx="43441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#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3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Systems For Success Is Your Job!!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BE2BD5F-F3B5-BCC7-4B69-EF297FB4D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5019" y="822488"/>
            <a:ext cx="5685774" cy="521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0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getting her hair done&#10;&#10;Description automatically generated">
            <a:extLst>
              <a:ext uri="{FF2B5EF4-FFF2-40B4-BE49-F238E27FC236}">
                <a16:creationId xmlns:a16="http://schemas.microsoft.com/office/drawing/2014/main" id="{3AC48A39-1E07-D35E-B929-AB35A3C773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22929" r="26201" b="2153"/>
          <a:stretch/>
        </p:blipFill>
        <p:spPr>
          <a:xfrm>
            <a:off x="864553" y="1"/>
            <a:ext cx="4167188" cy="685799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98FA9C-F9DE-A20B-E7E0-055821E1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Clients Want Two Things!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9062E-45A9-A617-17FD-0686E512F25B}"/>
              </a:ext>
            </a:extLst>
          </p:cNvPr>
          <p:cNvSpPr txBox="1"/>
          <p:nvPr/>
        </p:nvSpPr>
        <p:spPr>
          <a:xfrm>
            <a:off x="5567679" y="2999831"/>
            <a:ext cx="6096000" cy="2681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Solutions to their problems</a:t>
            </a:r>
          </a:p>
          <a:p>
            <a:pPr marL="228600" marR="0" lvl="0" indent="-228600" algn="l" defTabSz="914400" rtl="0" eaLnBrk="1" fontAlgn="auto" latinLnBrk="0" hangingPunct="1">
              <a:spcAft>
                <a:spcPts val="22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To feel good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 Light" pitchFamily="2" charset="-34"/>
              <a:ea typeface="Open Sans" panose="020B0606030504020204" pitchFamily="34" charset="0"/>
              <a:cs typeface="Kanit Ligh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ts val="3400"/>
              </a:lnSpc>
              <a:spcBef>
                <a:spcPts val="2400"/>
              </a:spcBef>
              <a:buClrTx/>
              <a:buSz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9A46C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Are we listening to our guests’ needs and offering solutions to fulfill them? </a:t>
            </a:r>
          </a:p>
        </p:txBody>
      </p:sp>
    </p:spTree>
    <p:extLst>
      <p:ext uri="{BB962C8B-B14F-4D97-AF65-F5344CB8AC3E}">
        <p14:creationId xmlns:p14="http://schemas.microsoft.com/office/powerpoint/2010/main" val="2258547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466C7-75DD-A651-87ED-FEC7379D6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A7E36-9001-4931-17EB-A6808C94A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Kanit SemiBold" pitchFamily="2" charset="-34"/>
                <a:cs typeface="Kanit SemiBold" pitchFamily="2" charset="-34"/>
              </a:rPr>
              <a:t>Create The Culture Of Service</a:t>
            </a:r>
            <a:endParaRPr lang="en-US" dirty="0">
              <a:latin typeface="Kanit SemiBold" pitchFamily="2" charset="-34"/>
              <a:cs typeface="Kanit SemiBold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6C165-B7E1-8C54-7097-69B7932AD43D}"/>
              </a:ext>
            </a:extLst>
          </p:cNvPr>
          <p:cNvSpPr txBox="1"/>
          <p:nvPr/>
        </p:nvSpPr>
        <p:spPr>
          <a:xfrm>
            <a:off x="1472653" y="2083379"/>
            <a:ext cx="9709150" cy="414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2600" dirty="0">
                <a:solidFill>
                  <a:srgbClr val="305B58"/>
                </a:solidFill>
                <a:latin typeface="Kanit Medium" pitchFamily="2" charset="-34"/>
                <a:cs typeface="Kanit Medium" pitchFamily="2" charset="-34"/>
              </a:rPr>
              <a:t>Uncovering Your Guests’ Needs:</a:t>
            </a:r>
          </a:p>
          <a:p>
            <a:pPr marL="0" indent="0">
              <a:spcAft>
                <a:spcPts val="2200"/>
              </a:spcAft>
              <a:buNone/>
            </a:pPr>
            <a:r>
              <a:rPr lang="en-US" sz="2600" dirty="0">
                <a:latin typeface="Kanit Light" pitchFamily="2" charset="-34"/>
                <a:cs typeface="Kanit Light" pitchFamily="2" charset="-34"/>
              </a:rPr>
              <a:t>When was the last time your </a:t>
            </a:r>
            <a:r>
              <a:rPr lang="en-US" sz="2600" u="sng" dirty="0">
                <a:latin typeface="Kanit Light" pitchFamily="2" charset="-34"/>
                <a:cs typeface="Kanit Light" pitchFamily="2" charset="-34"/>
              </a:rPr>
              <a:t>				</a:t>
            </a:r>
            <a:r>
              <a:rPr lang="en-US" sz="2600" dirty="0">
                <a:latin typeface="Kanit Light" pitchFamily="2" charset="-34"/>
                <a:cs typeface="Kanit Light" pitchFamily="2" charset="-34"/>
              </a:rPr>
              <a:t> was perfect?</a:t>
            </a:r>
          </a:p>
          <a:p>
            <a:pPr marL="0" indent="0">
              <a:spcAft>
                <a:spcPts val="2200"/>
              </a:spcAft>
              <a:buNone/>
            </a:pPr>
            <a:r>
              <a:rPr lang="en-US" sz="2600" dirty="0">
                <a:latin typeface="Kanit Light" pitchFamily="2" charset="-34"/>
                <a:cs typeface="Kanit Light" pitchFamily="2" charset="-34"/>
              </a:rPr>
              <a:t>What made it perfect that time?</a:t>
            </a:r>
          </a:p>
          <a:p>
            <a:pPr marL="0" indent="0">
              <a:spcAft>
                <a:spcPts val="2200"/>
              </a:spcAft>
              <a:buNone/>
            </a:pPr>
            <a:r>
              <a:rPr lang="en-US" sz="2600" dirty="0">
                <a:latin typeface="Kanit Light" pitchFamily="2" charset="-34"/>
                <a:cs typeface="Kanit Light" pitchFamily="2" charset="-34"/>
              </a:rPr>
              <a:t>What challenges/problems are you currently having?</a:t>
            </a:r>
          </a:p>
          <a:p>
            <a:pPr marL="0" indent="0">
              <a:spcAft>
                <a:spcPts val="2200"/>
              </a:spcAft>
              <a:buNone/>
            </a:pPr>
            <a:r>
              <a:rPr lang="en-US" sz="2600" dirty="0">
                <a:latin typeface="Kanit Light" pitchFamily="2" charset="-34"/>
                <a:cs typeface="Kanit Light" pitchFamily="2" charset="-34"/>
              </a:rPr>
              <a:t>If you could change anything about your </a:t>
            </a:r>
            <a:r>
              <a:rPr lang="en-US" sz="2600" u="sng" dirty="0">
                <a:latin typeface="Kanit Light" pitchFamily="2" charset="-34"/>
                <a:cs typeface="Kanit Light" pitchFamily="2" charset="-34"/>
              </a:rPr>
              <a:t>		</a:t>
            </a:r>
            <a:r>
              <a:rPr lang="en-US" sz="2600" dirty="0">
                <a:latin typeface="Kanit Light" pitchFamily="2" charset="-34"/>
                <a:cs typeface="Kanit Light" pitchFamily="2" charset="-34"/>
              </a:rPr>
              <a:t> what </a:t>
            </a:r>
            <a:br>
              <a:rPr lang="en-US" sz="2600" dirty="0">
                <a:latin typeface="Kanit Light" pitchFamily="2" charset="-34"/>
                <a:cs typeface="Kanit Light" pitchFamily="2" charset="-34"/>
              </a:rPr>
            </a:br>
            <a:r>
              <a:rPr lang="en-US" sz="2600" dirty="0">
                <a:latin typeface="Kanit Light" pitchFamily="2" charset="-34"/>
                <a:cs typeface="Kanit Light" pitchFamily="2" charset="-34"/>
              </a:rPr>
              <a:t>would it be?</a:t>
            </a:r>
          </a:p>
          <a:p>
            <a:pPr marL="0" indent="0">
              <a:spcAft>
                <a:spcPts val="2200"/>
              </a:spcAft>
              <a:buNone/>
            </a:pPr>
            <a:r>
              <a:rPr lang="en-US" sz="2600" dirty="0">
                <a:latin typeface="Kanit Light" pitchFamily="2" charset="-34"/>
                <a:cs typeface="Kanit Light" pitchFamily="2" charset="-34"/>
              </a:rPr>
              <a:t>What product are you currently using for home care?</a:t>
            </a:r>
          </a:p>
        </p:txBody>
      </p:sp>
    </p:spTree>
    <p:extLst>
      <p:ext uri="{BB962C8B-B14F-4D97-AF65-F5344CB8AC3E}">
        <p14:creationId xmlns:p14="http://schemas.microsoft.com/office/powerpoint/2010/main" val="3931928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AEBC-B526-952E-5FDB-77EAC1A5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Kanit SemiBold" pitchFamily="2" charset="-34"/>
                <a:cs typeface="Kanit SemiBold" pitchFamily="2" charset="-34"/>
              </a:rPr>
              <a:t>Create The Culture Of Service</a:t>
            </a:r>
            <a:endParaRPr lang="en-US" dirty="0">
              <a:latin typeface="Kanit SemiBold" pitchFamily="2" charset="-34"/>
              <a:cs typeface="Kanit SemiBold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3C7CE-33C6-29B2-9B27-B28061F84713}"/>
              </a:ext>
            </a:extLst>
          </p:cNvPr>
          <p:cNvSpPr txBox="1"/>
          <p:nvPr/>
        </p:nvSpPr>
        <p:spPr>
          <a:xfrm>
            <a:off x="1360433" y="2311025"/>
            <a:ext cx="9639300" cy="355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2600" dirty="0">
                <a:solidFill>
                  <a:srgbClr val="305B58"/>
                </a:solidFill>
                <a:latin typeface="Kanit Medium" pitchFamily="2" charset="-34"/>
                <a:cs typeface="Kanit Medium" pitchFamily="2" charset="-34"/>
              </a:rPr>
              <a:t>Recap:</a:t>
            </a:r>
          </a:p>
          <a:p>
            <a:pPr>
              <a:spcBef>
                <a:spcPts val="0"/>
              </a:spcBef>
              <a:spcAft>
                <a:spcPts val="2200"/>
              </a:spcAft>
            </a:pPr>
            <a:r>
              <a:rPr lang="en-US" sz="2600" dirty="0">
                <a:latin typeface="Kanit Light" pitchFamily="2" charset="-34"/>
                <a:cs typeface="Kanit Light" pitchFamily="2" charset="-34"/>
              </a:rPr>
              <a:t>What I heard you say</a:t>
            </a:r>
            <a:r>
              <a:rPr lang="en-US" sz="2600" dirty="0">
                <a:latin typeface="Kanit Light italic" pitchFamily="2" charset="-34"/>
                <a:cs typeface="Kanit Light italic" pitchFamily="2" charset="-34"/>
              </a:rPr>
              <a:t>…(repeat what you heard your client say)</a:t>
            </a:r>
          </a:p>
          <a:p>
            <a:pPr>
              <a:spcBef>
                <a:spcPts val="0"/>
              </a:spcBef>
              <a:spcAft>
                <a:spcPts val="2200"/>
              </a:spcAft>
            </a:pPr>
            <a:r>
              <a:rPr lang="en-US" sz="2600" b="1" dirty="0">
                <a:latin typeface="Kanit Light" pitchFamily="2" charset="-34"/>
                <a:cs typeface="Kanit Light" pitchFamily="2" charset="-34"/>
              </a:rPr>
              <a:t>Ask: </a:t>
            </a:r>
            <a:r>
              <a:rPr lang="en-US" sz="2600" dirty="0">
                <a:latin typeface="Kanit Light" pitchFamily="2" charset="-34"/>
                <a:cs typeface="Kanit Light" pitchFamily="2" charset="-34"/>
              </a:rPr>
              <a:t>Would you like my recommendations based on what I am hearing from you today?</a:t>
            </a:r>
          </a:p>
          <a:p>
            <a:pPr>
              <a:spcBef>
                <a:spcPts val="0"/>
              </a:spcBef>
              <a:spcAft>
                <a:spcPts val="2200"/>
              </a:spcAft>
            </a:pPr>
            <a:r>
              <a:rPr lang="en-US" sz="2600" dirty="0">
                <a:latin typeface="Kanit Light" pitchFamily="2" charset="-34"/>
                <a:cs typeface="Kanit Light" pitchFamily="2" charset="-34"/>
              </a:rPr>
              <a:t>What I recommended is </a:t>
            </a:r>
            <a:r>
              <a:rPr lang="en-US" sz="2600" u="sng" dirty="0">
                <a:latin typeface="Kanit Light" pitchFamily="2" charset="-34"/>
                <a:cs typeface="Kanit Light" pitchFamily="2" charset="-34"/>
              </a:rPr>
              <a:t>					</a:t>
            </a:r>
            <a:endParaRPr lang="en-US" sz="2600" dirty="0">
              <a:latin typeface="Kanit Light" pitchFamily="2" charset="-34"/>
              <a:cs typeface="Kanit Light" pitchFamily="2" charset="-34"/>
            </a:endParaRPr>
          </a:p>
          <a:p>
            <a:pPr>
              <a:spcBef>
                <a:spcPts val="0"/>
              </a:spcBef>
              <a:spcAft>
                <a:spcPts val="2200"/>
              </a:spcAft>
            </a:pPr>
            <a:r>
              <a:rPr lang="en-US" sz="2600" b="1" dirty="0">
                <a:latin typeface="Kanit Light" pitchFamily="2" charset="-34"/>
                <a:cs typeface="Kanit Light" pitchFamily="2" charset="-34"/>
              </a:rPr>
              <a:t>Ask: </a:t>
            </a:r>
            <a:r>
              <a:rPr lang="en-US" sz="2600" dirty="0">
                <a:latin typeface="Kanit Light" pitchFamily="2" charset="-34"/>
                <a:cs typeface="Kanit Light" pitchFamily="2" charset="-34"/>
              </a:rPr>
              <a:t>What would you like to get started with today?</a:t>
            </a:r>
          </a:p>
        </p:txBody>
      </p:sp>
    </p:spTree>
    <p:extLst>
      <p:ext uri="{BB962C8B-B14F-4D97-AF65-F5344CB8AC3E}">
        <p14:creationId xmlns:p14="http://schemas.microsoft.com/office/powerpoint/2010/main" val="3418895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D154-C92D-1C6D-740D-C09AE54FF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29247"/>
            <a:ext cx="10922000" cy="1127130"/>
          </a:xfrm>
        </p:spPr>
        <p:txBody>
          <a:bodyPr>
            <a:normAutofit/>
          </a:bodyPr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Which Money Tool Will You Pick?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E748A3-FF93-1F4C-03C8-59AAFFA81DF1}"/>
              </a:ext>
            </a:extLst>
          </p:cNvPr>
          <p:cNvSpPr txBox="1"/>
          <p:nvPr/>
        </p:nvSpPr>
        <p:spPr>
          <a:xfrm>
            <a:off x="4350188" y="2964612"/>
            <a:ext cx="3491624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33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Budgets </a:t>
            </a:r>
          </a:p>
          <a:p>
            <a:pPr marL="228600" marR="0" lvl="0" indent="-228600" algn="l" defTabSz="914400" rtl="0" eaLnBrk="1" fontAlgn="auto" latinLnBrk="0" hangingPunct="1">
              <a:spcAft>
                <a:spcPts val="33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Double Your Day</a:t>
            </a:r>
          </a:p>
          <a:p>
            <a:pPr marL="228600" marR="0" lvl="0" indent="-228600" algn="l" defTabSz="914400" rtl="0" eaLnBrk="1" fontAlgn="auto" latinLnBrk="0" hangingPunct="1">
              <a:spcAft>
                <a:spcPts val="3300"/>
              </a:spcAft>
              <a:buClr>
                <a:srgbClr val="F9A4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Light" pitchFamily="2" charset="-34"/>
                <a:ea typeface="Open Sans" panose="020B0606030504020204" pitchFamily="34" charset="0"/>
                <a:cs typeface="Kanit Light" pitchFamily="2" charset="-34"/>
              </a:rPr>
              <a:t>Consultations </a:t>
            </a:r>
          </a:p>
        </p:txBody>
      </p:sp>
    </p:spTree>
    <p:extLst>
      <p:ext uri="{BB962C8B-B14F-4D97-AF65-F5344CB8AC3E}">
        <p14:creationId xmlns:p14="http://schemas.microsoft.com/office/powerpoint/2010/main" val="521837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CE7B-F862-5DB9-C1F4-2F07F787B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781810"/>
            <a:ext cx="10647362" cy="1127130"/>
          </a:xfrm>
        </p:spPr>
        <p:txBody>
          <a:bodyPr/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Let’s Recap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AF9A6-17D4-E193-E7B4-49C7FC9F99A2}"/>
              </a:ext>
            </a:extLst>
          </p:cNvPr>
          <p:cNvSpPr txBox="1"/>
          <p:nvPr/>
        </p:nvSpPr>
        <p:spPr>
          <a:xfrm>
            <a:off x="1829894" y="2145556"/>
            <a:ext cx="8826500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16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Take time to grow your cash confidence </a:t>
            </a:r>
          </a:p>
          <a:p>
            <a:pPr marL="228600" indent="-228600">
              <a:spcAft>
                <a:spcPts val="16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How to tap into each area of your current and future business for profits </a:t>
            </a:r>
          </a:p>
          <a:p>
            <a:pPr marL="228600" indent="-228600">
              <a:spcAft>
                <a:spcPts val="16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Be committed to the paycheck of your dreams </a:t>
            </a:r>
          </a:p>
          <a:p>
            <a:pPr marL="228600" indent="-228600">
              <a:spcAft>
                <a:spcPts val="16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Work on launching the instant income tools to profits </a:t>
            </a:r>
          </a:p>
          <a:p>
            <a:pPr marL="228600" indent="-228600">
              <a:spcAft>
                <a:spcPts val="16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Be resilient and consistent </a:t>
            </a:r>
          </a:p>
          <a:p>
            <a:pPr marL="228600" indent="-228600">
              <a:spcAft>
                <a:spcPts val="16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Grow you! </a:t>
            </a:r>
          </a:p>
        </p:txBody>
      </p:sp>
    </p:spTree>
    <p:extLst>
      <p:ext uri="{BB962C8B-B14F-4D97-AF65-F5344CB8AC3E}">
        <p14:creationId xmlns:p14="http://schemas.microsoft.com/office/powerpoint/2010/main" val="291232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C2601-12E5-EB30-6C6C-2B014A502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FCD328-ED35-3986-20FB-DE0B37CD9839}"/>
              </a:ext>
            </a:extLst>
          </p:cNvPr>
          <p:cNvSpPr txBox="1"/>
          <p:nvPr/>
        </p:nvSpPr>
        <p:spPr>
          <a:xfrm>
            <a:off x="1800225" y="1868316"/>
            <a:ext cx="8591550" cy="3121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74% Of Businesses In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The United States Are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NOT Profitable!</a:t>
            </a:r>
          </a:p>
        </p:txBody>
      </p:sp>
    </p:spTree>
    <p:extLst>
      <p:ext uri="{BB962C8B-B14F-4D97-AF65-F5344CB8AC3E}">
        <p14:creationId xmlns:p14="http://schemas.microsoft.com/office/powerpoint/2010/main" val="248797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CFAAC8-9E06-09FE-39B2-42C2B2B0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679" y="712611"/>
            <a:ext cx="5891531" cy="1325563"/>
          </a:xfrm>
        </p:spPr>
        <p:txBody>
          <a:bodyPr>
            <a:noAutofit/>
          </a:bodyPr>
          <a:lstStyle/>
          <a:p>
            <a:r>
              <a:rPr lang="en-US" sz="4400" dirty="0">
                <a:latin typeface="Kanit SemiBold" pitchFamily="2" charset="-34"/>
                <a:cs typeface="Kanit SemiBold" pitchFamily="2" charset="-34"/>
              </a:rPr>
              <a:t>Why My Business Was</a:t>
            </a:r>
            <a:br>
              <a:rPr lang="en-US" sz="4400" dirty="0">
                <a:latin typeface="Kanit SemiBold" pitchFamily="2" charset="-34"/>
                <a:cs typeface="Kanit SemiBold" pitchFamily="2" charset="-34"/>
              </a:rPr>
            </a:br>
            <a:r>
              <a:rPr lang="en-US" sz="4400" dirty="0">
                <a:latin typeface="Kanit SemiBold" pitchFamily="2" charset="-34"/>
                <a:cs typeface="Kanit SemiBold" pitchFamily="2" charset="-34"/>
              </a:rPr>
              <a:t>Not Profitable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909B43-E056-BBCB-4D20-760EB84CD0DE}"/>
              </a:ext>
            </a:extLst>
          </p:cNvPr>
          <p:cNvSpPr txBox="1"/>
          <p:nvPr/>
        </p:nvSpPr>
        <p:spPr>
          <a:xfrm>
            <a:off x="5715000" y="2047196"/>
            <a:ext cx="5744210" cy="423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2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Kanit Light" pitchFamily="2" charset="-34"/>
                <a:cs typeface="Kanit Light" pitchFamily="2" charset="-34"/>
              </a:rPr>
              <a:t>Prices were too low</a:t>
            </a:r>
          </a:p>
          <a:p>
            <a:pPr marL="228600" indent="-228600">
              <a:spcAft>
                <a:spcPts val="12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Kanit Light" pitchFamily="2" charset="-34"/>
                <a:cs typeface="Kanit Light" pitchFamily="2" charset="-34"/>
              </a:rPr>
              <a:t>Productivity was too low</a:t>
            </a:r>
          </a:p>
          <a:p>
            <a:pPr marL="228600" indent="-228600">
              <a:spcAft>
                <a:spcPts val="12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Kanit Light" pitchFamily="2" charset="-34"/>
                <a:cs typeface="Kanit Light" pitchFamily="2" charset="-34"/>
              </a:rPr>
              <a:t>Commissions were too high</a:t>
            </a:r>
          </a:p>
          <a:p>
            <a:pPr marL="228600" indent="-228600">
              <a:spcAft>
                <a:spcPts val="12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Kanit Light" pitchFamily="2" charset="-34"/>
                <a:cs typeface="Kanit Light" pitchFamily="2" charset="-34"/>
              </a:rPr>
              <a:t>Expenses were through the roof </a:t>
            </a:r>
          </a:p>
          <a:p>
            <a:pPr marL="228600" indent="-228600">
              <a:spcAft>
                <a:spcPts val="12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Kanit Light" pitchFamily="2" charset="-34"/>
                <a:cs typeface="Kanit Light" pitchFamily="2" charset="-34"/>
              </a:rPr>
              <a:t>Retail was an afterthought </a:t>
            </a:r>
          </a:p>
          <a:p>
            <a:endParaRPr lang="en-US" dirty="0"/>
          </a:p>
          <a:p>
            <a:pPr algn="ctr">
              <a:lnSpc>
                <a:spcPts val="3800"/>
              </a:lnSpc>
            </a:pPr>
            <a:r>
              <a:rPr lang="en-US" sz="4000" dirty="0">
                <a:solidFill>
                  <a:srgbClr val="EF59A0"/>
                </a:solidFill>
                <a:latin typeface="Sacramento" panose="02000507000000020000" pitchFamily="2" charset="0"/>
              </a:rPr>
              <a:t>Business and spa owners don’t plan for profits…we hope for them!</a:t>
            </a:r>
          </a:p>
          <a:p>
            <a:endParaRPr lang="en-US" dirty="0"/>
          </a:p>
        </p:txBody>
      </p:sp>
      <p:pic>
        <p:nvPicPr>
          <p:cNvPr id="8" name="Picture Placeholder 7" descr="A person sitting at a computer&#10;&#10;Description automatically generated">
            <a:extLst>
              <a:ext uri="{FF2B5EF4-FFF2-40B4-BE49-F238E27FC236}">
                <a16:creationId xmlns:a16="http://schemas.microsoft.com/office/drawing/2014/main" id="{BA0A7C52-AD63-E9B2-CF7B-8E0C8E4551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t="6799" r="10925"/>
          <a:stretch/>
        </p:blipFill>
        <p:spPr>
          <a:xfrm>
            <a:off x="864553" y="1"/>
            <a:ext cx="4167188" cy="6857998"/>
          </a:xfrm>
        </p:spPr>
      </p:pic>
    </p:spTree>
    <p:extLst>
      <p:ext uri="{BB962C8B-B14F-4D97-AF65-F5344CB8AC3E}">
        <p14:creationId xmlns:p14="http://schemas.microsoft.com/office/powerpoint/2010/main" val="305655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A858-778A-FB55-120B-10CDB593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2272"/>
            <a:ext cx="10515600" cy="1325563"/>
          </a:xfrm>
        </p:spPr>
        <p:txBody>
          <a:bodyPr/>
          <a:lstStyle/>
          <a:p>
            <a:r>
              <a:rPr lang="en-US" dirty="0">
                <a:latin typeface="Kanit SemiBold" pitchFamily="2" charset="-34"/>
                <a:cs typeface="Kanit SemiBold" pitchFamily="2" charset="-34"/>
              </a:rPr>
              <a:t>Paychecks You Deserve</a:t>
            </a:r>
          </a:p>
        </p:txBody>
      </p:sp>
    </p:spTree>
    <p:extLst>
      <p:ext uri="{BB962C8B-B14F-4D97-AF65-F5344CB8AC3E}">
        <p14:creationId xmlns:p14="http://schemas.microsoft.com/office/powerpoint/2010/main" val="371665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3D1288-D87E-38CA-0148-99B98154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678" y="1143379"/>
            <a:ext cx="5891531" cy="132556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Kanit SemiBold" pitchFamily="2" charset="-34"/>
                <a:cs typeface="Kanit SemiBold" pitchFamily="2" charset="-34"/>
              </a:rPr>
              <a:t>In This Video We Will Be Covering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2F5C8-CF85-2D5C-A3C0-EC3CBD0F85A1}"/>
              </a:ext>
            </a:extLst>
          </p:cNvPr>
          <p:cNvSpPr txBox="1"/>
          <p:nvPr/>
        </p:nvSpPr>
        <p:spPr>
          <a:xfrm>
            <a:off x="6182993" y="2804870"/>
            <a:ext cx="4660900" cy="2811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44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Arm yourself with </a:t>
            </a:r>
            <a:r>
              <a:rPr lang="en-US" sz="2800" b="1" dirty="0">
                <a:solidFill>
                  <a:srgbClr val="EF59A0"/>
                </a:solidFill>
                <a:latin typeface="Kanit Light" pitchFamily="2" charset="-34"/>
                <a:cs typeface="Kanit Light" pitchFamily="2" charset="-34"/>
              </a:rPr>
              <a:t>simple strategies </a:t>
            </a:r>
            <a:r>
              <a:rPr lang="en-US" sz="2800" dirty="0">
                <a:latin typeface="Kanit Light" pitchFamily="2" charset="-34"/>
                <a:cs typeface="Kanit Light" pitchFamily="2" charset="-34"/>
              </a:rPr>
              <a:t>that drive growth and prosperity</a:t>
            </a:r>
          </a:p>
          <a:p>
            <a:pPr marL="228600" indent="-228600">
              <a:spcAft>
                <a:spcPts val="4400"/>
              </a:spcAft>
              <a:buClr>
                <a:srgbClr val="F9A4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Kanit Light" pitchFamily="2" charset="-34"/>
                <a:cs typeface="Kanit Light" pitchFamily="2" charset="-34"/>
              </a:rPr>
              <a:t>Declaring the paycheck you deserve</a:t>
            </a:r>
          </a:p>
        </p:txBody>
      </p:sp>
      <p:pic>
        <p:nvPicPr>
          <p:cNvPr id="8" name="Picture Placeholder 7" descr="A person in a black shirt&#10;&#10;Description automatically generated">
            <a:extLst>
              <a:ext uri="{FF2B5EF4-FFF2-40B4-BE49-F238E27FC236}">
                <a16:creationId xmlns:a16="http://schemas.microsoft.com/office/drawing/2014/main" id="{5E0BE8A6-DACA-AB74-FC83-08CC33BAF3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" r="820"/>
          <a:stretch/>
        </p:blipFill>
        <p:spPr>
          <a:xfrm flipH="1">
            <a:off x="864553" y="1"/>
            <a:ext cx="4167188" cy="6857998"/>
          </a:xfrm>
        </p:spPr>
      </p:pic>
    </p:spTree>
    <p:extLst>
      <p:ext uri="{BB962C8B-B14F-4D97-AF65-F5344CB8AC3E}">
        <p14:creationId xmlns:p14="http://schemas.microsoft.com/office/powerpoint/2010/main" val="1736230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B0B03-14CB-CEA0-9B5C-689871A36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1B6FBC-C8F1-C7EA-6B60-C4BC66870E34}"/>
              </a:ext>
            </a:extLst>
          </p:cNvPr>
          <p:cNvSpPr txBox="1"/>
          <p:nvPr/>
        </p:nvSpPr>
        <p:spPr>
          <a:xfrm>
            <a:off x="1800225" y="2179935"/>
            <a:ext cx="8591550" cy="273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“Goal is a dream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F59A0"/>
                </a:solidFill>
                <a:effectLst/>
                <a:uLnTx/>
                <a:uFillTx/>
                <a:latin typeface="Kanit SemiBold" pitchFamily="2" charset="-34"/>
                <a:ea typeface="Open Sans" panose="020B0606030504020204" pitchFamily="34" charset="0"/>
                <a:cs typeface="Kanit SemiBold" pitchFamily="2" charset="-34"/>
              </a:rPr>
              <a:t>with a deadline.”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A46C"/>
                </a:solidFill>
                <a:effectLst/>
                <a:uLnTx/>
                <a:uFillTx/>
                <a:latin typeface="Sacramento" panose="02000507000000020000" pitchFamily="2" charset="0"/>
                <a:ea typeface="Open Sans" panose="020B0606030504020204" pitchFamily="34" charset="0"/>
                <a:cs typeface="Kanit SemiBold italic" pitchFamily="2" charset="-34"/>
              </a:rPr>
              <a:t>- Napoleon Hill </a:t>
            </a:r>
          </a:p>
        </p:txBody>
      </p:sp>
    </p:spTree>
    <p:extLst>
      <p:ext uri="{BB962C8B-B14F-4D97-AF65-F5344CB8AC3E}">
        <p14:creationId xmlns:p14="http://schemas.microsoft.com/office/powerpoint/2010/main" val="1244129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1682bcd-2f89-4514-84b2-8ce5f19d9a1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4D1FE9F8E5974DA169B4D20D61EAE6" ma:contentTypeVersion="5" ma:contentTypeDescription="Create a new document." ma:contentTypeScope="" ma:versionID="071e7831870ea489715cd4e6831372bc">
  <xsd:schema xmlns:xsd="http://www.w3.org/2001/XMLSchema" xmlns:xs="http://www.w3.org/2001/XMLSchema" xmlns:p="http://schemas.microsoft.com/office/2006/metadata/properties" xmlns:ns3="a1682bcd-2f89-4514-84b2-8ce5f19d9a14" targetNamespace="http://schemas.microsoft.com/office/2006/metadata/properties" ma:root="true" ma:fieldsID="b0461f3a7dc5b2bc204adfbfc42a6508" ns3:_="">
    <xsd:import namespace="a1682bcd-2f89-4514-84b2-8ce5f19d9a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82bcd-2f89-4514-84b2-8ce5f19d9a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6C1ECE-2E62-4B14-923F-11754A608F49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a1682bcd-2f89-4514-84b2-8ce5f19d9a1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E479A5B-36D4-4672-9101-CD046F15C5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682bcd-2f89-4514-84b2-8ce5f19d9a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128835-7E9D-49FE-8F92-91E558B3E5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2101</Words>
  <Application>Microsoft Office PowerPoint</Application>
  <PresentationFormat>Widescreen</PresentationFormat>
  <Paragraphs>340</Paragraphs>
  <Slides>47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Dela Gothic One</vt:lpstr>
      <vt:lpstr>Al dente</vt:lpstr>
      <vt:lpstr>Arial</vt:lpstr>
      <vt:lpstr>Calibri</vt:lpstr>
      <vt:lpstr>Calibri Light</vt:lpstr>
      <vt:lpstr>Kanit</vt:lpstr>
      <vt:lpstr>Kanit Light</vt:lpstr>
      <vt:lpstr>Kanit Light italic</vt:lpstr>
      <vt:lpstr>Kanit Medium</vt:lpstr>
      <vt:lpstr>Kanit SemiBold</vt:lpstr>
      <vt:lpstr>Kanit SemiBold italic</vt:lpstr>
      <vt:lpstr>Sacramento</vt:lpstr>
      <vt:lpstr>Office Theme</vt:lpstr>
      <vt:lpstr>PowerPoint Presentation</vt:lpstr>
      <vt:lpstr>Bankrupt To  BOOMING </vt:lpstr>
      <vt:lpstr>What We Will Be Covering </vt:lpstr>
      <vt:lpstr>PowerPoint Presentation</vt:lpstr>
      <vt:lpstr>PowerPoint Presentation</vt:lpstr>
      <vt:lpstr>Why My Business Was Not Profitable</vt:lpstr>
      <vt:lpstr>Paychecks You Deserve</vt:lpstr>
      <vt:lpstr>In This Video We Will Be Covering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The Next 6 Weeks </vt:lpstr>
      <vt:lpstr>Your Next Paycheck</vt:lpstr>
      <vt:lpstr>PowerPoint Presentation</vt:lpstr>
      <vt:lpstr>Let's Take Some Action Now</vt:lpstr>
      <vt:lpstr>PowerPoint Presentation</vt:lpstr>
      <vt:lpstr>Building Your Cash Confidence</vt:lpstr>
      <vt:lpstr>PowerPoint Presentation</vt:lpstr>
      <vt:lpstr>We Will Be Covering </vt:lpstr>
      <vt:lpstr>PowerPoint Presentation</vt:lpstr>
      <vt:lpstr>PowerPoint Presentation</vt:lpstr>
      <vt:lpstr>Confidence In Your Cash </vt:lpstr>
      <vt:lpstr>Least Cash Confidence </vt:lpstr>
      <vt:lpstr>PowerPoint Presentation</vt:lpstr>
      <vt:lpstr>What Do You Need To Do? </vt:lpstr>
      <vt:lpstr>Three Money Tools For  Instant Income </vt:lpstr>
      <vt:lpstr>PowerPoint Presentation</vt:lpstr>
      <vt:lpstr>Today, We Will Be Covering… </vt:lpstr>
      <vt:lpstr>Instant Income Now </vt:lpstr>
      <vt:lpstr>#1 Budgets </vt:lpstr>
      <vt:lpstr>PowerPoint Presentation</vt:lpstr>
      <vt:lpstr>PowerPoint Presentation</vt:lpstr>
      <vt:lpstr>PowerPoint Presentation</vt:lpstr>
      <vt:lpstr>PowerPoint Presentation</vt:lpstr>
      <vt:lpstr>#2 Average Ticket</vt:lpstr>
      <vt:lpstr>Average Tickets</vt:lpstr>
      <vt:lpstr>PowerPoint Presentation</vt:lpstr>
      <vt:lpstr>PowerPoint Presentation</vt:lpstr>
      <vt:lpstr>PowerPoint Presentation</vt:lpstr>
      <vt:lpstr>Clients Want Two Things! </vt:lpstr>
      <vt:lpstr>Create The Culture Of Service</vt:lpstr>
      <vt:lpstr>Create The Culture Of Service</vt:lpstr>
      <vt:lpstr>Which Money Tool Will You Pick? </vt:lpstr>
      <vt:lpstr>Let’s 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Mariah Gribowskas</dc:creator>
  <cp:lastModifiedBy>Mariah Gribowskas</cp:lastModifiedBy>
  <cp:revision>22</cp:revision>
  <dcterms:created xsi:type="dcterms:W3CDTF">2024-02-02T16:22:33Z</dcterms:created>
  <dcterms:modified xsi:type="dcterms:W3CDTF">2024-02-16T15:44:55Z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0x0101000C4D1FE9F8E5974DA169B4D20D61EAE6</vt:lpwstr>
  </property>
</Properties>
</file>